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29"/>
  </p:notesMasterIdLst>
  <p:handoutMasterIdLst>
    <p:handoutMasterId r:id="rId30"/>
  </p:handoutMasterIdLst>
  <p:sldIdLst>
    <p:sldId id="256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94" r:id="rId18"/>
    <p:sldId id="285" r:id="rId19"/>
    <p:sldId id="286" r:id="rId20"/>
    <p:sldId id="291" r:id="rId21"/>
    <p:sldId id="290" r:id="rId22"/>
    <p:sldId id="289" r:id="rId23"/>
    <p:sldId id="287" r:id="rId24"/>
    <p:sldId id="292" r:id="rId25"/>
    <p:sldId id="288" r:id="rId26"/>
    <p:sldId id="293" r:id="rId27"/>
    <p:sldId id="295" r:id="rId28"/>
  </p:sldIdLst>
  <p:sldSz cx="12192000" cy="6858000"/>
  <p:notesSz cx="6858000" cy="9144000"/>
  <p:defaultTextStyle>
    <a:defPPr>
      <a:defRPr lang="en-US"/>
    </a:defPPr>
    <a:lvl1pPr marL="0" algn="l" defTabSz="498750" rtl="0" eaLnBrk="1" latinLnBrk="0" hangingPunct="1">
      <a:defRPr sz="1977" kern="1200">
        <a:solidFill>
          <a:schemeClr val="tx1"/>
        </a:solidFill>
        <a:latin typeface="+mn-lt"/>
        <a:ea typeface="+mn-ea"/>
        <a:cs typeface="+mn-cs"/>
      </a:defRPr>
    </a:lvl1pPr>
    <a:lvl2pPr marL="498750" algn="l" defTabSz="498750" rtl="0" eaLnBrk="1" latinLnBrk="0" hangingPunct="1">
      <a:defRPr sz="1977" kern="1200">
        <a:solidFill>
          <a:schemeClr val="tx1"/>
        </a:solidFill>
        <a:latin typeface="+mn-lt"/>
        <a:ea typeface="+mn-ea"/>
        <a:cs typeface="+mn-cs"/>
      </a:defRPr>
    </a:lvl2pPr>
    <a:lvl3pPr marL="997501" algn="l" defTabSz="498750" rtl="0" eaLnBrk="1" latinLnBrk="0" hangingPunct="1">
      <a:defRPr sz="1977" kern="1200">
        <a:solidFill>
          <a:schemeClr val="tx1"/>
        </a:solidFill>
        <a:latin typeface="+mn-lt"/>
        <a:ea typeface="+mn-ea"/>
        <a:cs typeface="+mn-cs"/>
      </a:defRPr>
    </a:lvl3pPr>
    <a:lvl4pPr marL="1496251" algn="l" defTabSz="498750" rtl="0" eaLnBrk="1" latinLnBrk="0" hangingPunct="1">
      <a:defRPr sz="1977" kern="1200">
        <a:solidFill>
          <a:schemeClr val="tx1"/>
        </a:solidFill>
        <a:latin typeface="+mn-lt"/>
        <a:ea typeface="+mn-ea"/>
        <a:cs typeface="+mn-cs"/>
      </a:defRPr>
    </a:lvl4pPr>
    <a:lvl5pPr marL="1995001" algn="l" defTabSz="498750" rtl="0" eaLnBrk="1" latinLnBrk="0" hangingPunct="1">
      <a:defRPr sz="1977" kern="1200">
        <a:solidFill>
          <a:schemeClr val="tx1"/>
        </a:solidFill>
        <a:latin typeface="+mn-lt"/>
        <a:ea typeface="+mn-ea"/>
        <a:cs typeface="+mn-cs"/>
      </a:defRPr>
    </a:lvl5pPr>
    <a:lvl6pPr marL="2493752" algn="l" defTabSz="498750" rtl="0" eaLnBrk="1" latinLnBrk="0" hangingPunct="1">
      <a:defRPr sz="1977" kern="1200">
        <a:solidFill>
          <a:schemeClr val="tx1"/>
        </a:solidFill>
        <a:latin typeface="+mn-lt"/>
        <a:ea typeface="+mn-ea"/>
        <a:cs typeface="+mn-cs"/>
      </a:defRPr>
    </a:lvl6pPr>
    <a:lvl7pPr marL="2992502" algn="l" defTabSz="498750" rtl="0" eaLnBrk="1" latinLnBrk="0" hangingPunct="1">
      <a:defRPr sz="1977" kern="1200">
        <a:solidFill>
          <a:schemeClr val="tx1"/>
        </a:solidFill>
        <a:latin typeface="+mn-lt"/>
        <a:ea typeface="+mn-ea"/>
        <a:cs typeface="+mn-cs"/>
      </a:defRPr>
    </a:lvl7pPr>
    <a:lvl8pPr marL="3491252" algn="l" defTabSz="498750" rtl="0" eaLnBrk="1" latinLnBrk="0" hangingPunct="1">
      <a:defRPr sz="1977" kern="1200">
        <a:solidFill>
          <a:schemeClr val="tx1"/>
        </a:solidFill>
        <a:latin typeface="+mn-lt"/>
        <a:ea typeface="+mn-ea"/>
        <a:cs typeface="+mn-cs"/>
      </a:defRPr>
    </a:lvl8pPr>
    <a:lvl9pPr marL="3990003" algn="l" defTabSz="498750" rtl="0" eaLnBrk="1" latinLnBrk="0" hangingPunct="1">
      <a:defRPr sz="197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5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AA600"/>
    <a:srgbClr val="DEEA44"/>
    <a:srgbClr val="29497A"/>
    <a:srgbClr val="A6A6A6"/>
    <a:srgbClr val="262626"/>
    <a:srgbClr val="BFBFBF"/>
    <a:srgbClr val="536142"/>
    <a:srgbClr val="78826B"/>
    <a:srgbClr val="2D6B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35" autoAdjust="0"/>
  </p:normalViewPr>
  <p:slideViewPr>
    <p:cSldViewPr snapToObjects="1" showGuides="1">
      <p:cViewPr varScale="1">
        <p:scale>
          <a:sx n="59" d="100"/>
          <a:sy n="59" d="100"/>
        </p:scale>
        <p:origin x="892" y="64"/>
      </p:cViewPr>
      <p:guideLst>
        <p:guide orient="horz" pos="2160"/>
        <p:guide pos="452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68" d="100"/>
          <a:sy n="68" d="100"/>
        </p:scale>
        <p:origin x="32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059F3A-BC54-42F7-99BD-653E229F954E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E9C11B43-C853-4613-B946-BA3D82999796}">
      <dgm:prSet custT="1"/>
      <dgm:spPr>
        <a:solidFill>
          <a:srgbClr val="00B050"/>
        </a:solidFill>
      </dgm:spPr>
      <dgm:t>
        <a:bodyPr/>
        <a:lstStyle/>
        <a:p>
          <a:pPr rtl="0"/>
          <a:r>
            <a:rPr lang="en-US" sz="2400" dirty="0"/>
            <a:t>There must be 3 important things for an activity to add value:*</a:t>
          </a:r>
          <a:endParaRPr lang="en-IN" sz="2400" dirty="0"/>
        </a:p>
      </dgm:t>
    </dgm:pt>
    <dgm:pt modelId="{CCA85B4B-8B2B-4B00-9476-8DBFECFD01EB}" type="parTrans" cxnId="{624146FD-71FD-4EDF-AC0D-82A0C381B8DE}">
      <dgm:prSet/>
      <dgm:spPr/>
      <dgm:t>
        <a:bodyPr/>
        <a:lstStyle/>
        <a:p>
          <a:endParaRPr lang="en-IN" sz="2400"/>
        </a:p>
      </dgm:t>
    </dgm:pt>
    <dgm:pt modelId="{EFB9A04F-DBAE-46C6-8787-F65129CD211D}" type="sibTrans" cxnId="{624146FD-71FD-4EDF-AC0D-82A0C381B8DE}">
      <dgm:prSet/>
      <dgm:spPr/>
      <dgm:t>
        <a:bodyPr/>
        <a:lstStyle/>
        <a:p>
          <a:endParaRPr lang="en-IN" sz="2400"/>
        </a:p>
      </dgm:t>
    </dgm:pt>
    <dgm:pt modelId="{E0DE154A-6B6F-4C5E-9F20-D64223E63270}" type="pres">
      <dgm:prSet presAssocID="{D3059F3A-BC54-42F7-99BD-653E229F954E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FFD0F7BF-CF0C-4E91-A4D9-95567F56D7E5}" type="pres">
      <dgm:prSet presAssocID="{E9C11B43-C853-4613-B946-BA3D82999796}" presName="horFlow" presStyleCnt="0"/>
      <dgm:spPr/>
    </dgm:pt>
    <dgm:pt modelId="{806577AF-BF5F-44E9-AC90-E9CED0B7B99A}" type="pres">
      <dgm:prSet presAssocID="{E9C11B43-C853-4613-B946-BA3D82999796}" presName="bigChev" presStyleLbl="node1" presStyleIdx="0" presStyleCnt="1" custScaleX="985942" custScaleY="295080" custLinFactNeighborX="474" custLinFactNeighborY="-48"/>
      <dgm:spPr/>
    </dgm:pt>
  </dgm:ptLst>
  <dgm:cxnLst>
    <dgm:cxn modelId="{82A4FB66-A34D-48D2-8D90-6DF3E9202636}" type="presOf" srcId="{D3059F3A-BC54-42F7-99BD-653E229F954E}" destId="{E0DE154A-6B6F-4C5E-9F20-D64223E63270}" srcOrd="0" destOrd="0" presId="urn:microsoft.com/office/officeart/2005/8/layout/lProcess3"/>
    <dgm:cxn modelId="{10F68BDD-3FD3-4CD2-B4DC-CA10EDCB8B59}" type="presOf" srcId="{E9C11B43-C853-4613-B946-BA3D82999796}" destId="{806577AF-BF5F-44E9-AC90-E9CED0B7B99A}" srcOrd="0" destOrd="0" presId="urn:microsoft.com/office/officeart/2005/8/layout/lProcess3"/>
    <dgm:cxn modelId="{624146FD-71FD-4EDF-AC0D-82A0C381B8DE}" srcId="{D3059F3A-BC54-42F7-99BD-653E229F954E}" destId="{E9C11B43-C853-4613-B946-BA3D82999796}" srcOrd="0" destOrd="0" parTransId="{CCA85B4B-8B2B-4B00-9476-8DBFECFD01EB}" sibTransId="{EFB9A04F-DBAE-46C6-8787-F65129CD211D}"/>
    <dgm:cxn modelId="{AFC48A63-ECE7-4E58-8DE5-DE8E341FA215}" type="presParOf" srcId="{E0DE154A-6B6F-4C5E-9F20-D64223E63270}" destId="{FFD0F7BF-CF0C-4E91-A4D9-95567F56D7E5}" srcOrd="0" destOrd="0" presId="urn:microsoft.com/office/officeart/2005/8/layout/lProcess3"/>
    <dgm:cxn modelId="{74B3F67E-C7A0-4831-A253-3085CFA7CB28}" type="presParOf" srcId="{FFD0F7BF-CF0C-4E91-A4D9-95567F56D7E5}" destId="{806577AF-BF5F-44E9-AC90-E9CED0B7B99A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7796D4-3C17-46FB-BCF5-AF1B2F3D358D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2556E6FA-2DFE-4595-9B44-7466D33C8172}">
      <dgm:prSet/>
      <dgm:spPr>
        <a:solidFill>
          <a:srgbClr val="00B050"/>
        </a:solidFill>
      </dgm:spPr>
      <dgm:t>
        <a:bodyPr/>
        <a:lstStyle/>
        <a:p>
          <a:pPr rtl="0"/>
          <a:r>
            <a:rPr lang="en-US" dirty="0"/>
            <a:t>Transportation-unnecessary movement between two processes due to layout issues</a:t>
          </a:r>
        </a:p>
      </dgm:t>
    </dgm:pt>
    <dgm:pt modelId="{B9B2FDF8-2309-4C35-9BA0-F34180F04CD8}" type="parTrans" cxnId="{2C2DA222-A736-4C0D-AB95-C622D7139A86}">
      <dgm:prSet/>
      <dgm:spPr/>
      <dgm:t>
        <a:bodyPr/>
        <a:lstStyle/>
        <a:p>
          <a:endParaRPr lang="en-IN"/>
        </a:p>
      </dgm:t>
    </dgm:pt>
    <dgm:pt modelId="{C988C325-E68C-4676-970C-6CA736D27B77}" type="sibTrans" cxnId="{2C2DA222-A736-4C0D-AB95-C622D7139A86}">
      <dgm:prSet/>
      <dgm:spPr/>
      <dgm:t>
        <a:bodyPr/>
        <a:lstStyle/>
        <a:p>
          <a:endParaRPr lang="en-IN"/>
        </a:p>
      </dgm:t>
    </dgm:pt>
    <dgm:pt modelId="{15217581-9CEE-4359-9EDA-36F11CC05620}" type="pres">
      <dgm:prSet presAssocID="{D47796D4-3C17-46FB-BCF5-AF1B2F3D358D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5AEDD3C4-74CA-4A82-A72A-3A97D1028EDC}" type="pres">
      <dgm:prSet presAssocID="{2556E6FA-2DFE-4595-9B44-7466D33C8172}" presName="horFlow" presStyleCnt="0"/>
      <dgm:spPr/>
    </dgm:pt>
    <dgm:pt modelId="{B1A63348-D307-4D6C-9AC8-A671C4D90B1D}" type="pres">
      <dgm:prSet presAssocID="{2556E6FA-2DFE-4595-9B44-7466D33C8172}" presName="bigChev" presStyleLbl="node1" presStyleIdx="0" presStyleCnt="1" custScaleX="196459" custLinFactNeighborY="1312"/>
      <dgm:spPr/>
    </dgm:pt>
  </dgm:ptLst>
  <dgm:cxnLst>
    <dgm:cxn modelId="{A95AF503-028F-4508-A3F6-EA72ED78C38C}" type="presOf" srcId="{2556E6FA-2DFE-4595-9B44-7466D33C8172}" destId="{B1A63348-D307-4D6C-9AC8-A671C4D90B1D}" srcOrd="0" destOrd="0" presId="urn:microsoft.com/office/officeart/2005/8/layout/lProcess3"/>
    <dgm:cxn modelId="{2C2DA222-A736-4C0D-AB95-C622D7139A86}" srcId="{D47796D4-3C17-46FB-BCF5-AF1B2F3D358D}" destId="{2556E6FA-2DFE-4595-9B44-7466D33C8172}" srcOrd="0" destOrd="0" parTransId="{B9B2FDF8-2309-4C35-9BA0-F34180F04CD8}" sibTransId="{C988C325-E68C-4676-970C-6CA736D27B77}"/>
    <dgm:cxn modelId="{DE896168-89FF-49B9-9FCA-EDCA042F05EE}" type="presOf" srcId="{D47796D4-3C17-46FB-BCF5-AF1B2F3D358D}" destId="{15217581-9CEE-4359-9EDA-36F11CC05620}" srcOrd="0" destOrd="0" presId="urn:microsoft.com/office/officeart/2005/8/layout/lProcess3"/>
    <dgm:cxn modelId="{B377F102-0623-452A-A04B-2B94455ED682}" type="presParOf" srcId="{15217581-9CEE-4359-9EDA-36F11CC05620}" destId="{5AEDD3C4-74CA-4A82-A72A-3A97D1028EDC}" srcOrd="0" destOrd="0" presId="urn:microsoft.com/office/officeart/2005/8/layout/lProcess3"/>
    <dgm:cxn modelId="{6232E538-3428-4B42-8773-376AA39528EB}" type="presParOf" srcId="{5AEDD3C4-74CA-4A82-A72A-3A97D1028EDC}" destId="{B1A63348-D307-4D6C-9AC8-A671C4D90B1D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5D3289A-378D-4E22-BF9A-A924BEA79E1E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2410BA29-41D3-486F-8C66-79754FF39E5C}">
      <dgm:prSet custT="1"/>
      <dgm:spPr>
        <a:solidFill>
          <a:srgbClr val="00B050"/>
        </a:solidFill>
      </dgm:spPr>
      <dgm:t>
        <a:bodyPr/>
        <a:lstStyle/>
        <a:p>
          <a:pPr rtl="0"/>
          <a:r>
            <a:rPr lang="en-US" sz="2600" dirty="0"/>
            <a:t>Waiting between processes</a:t>
          </a:r>
          <a:endParaRPr lang="en-IN" sz="2600" dirty="0"/>
        </a:p>
      </dgm:t>
    </dgm:pt>
    <dgm:pt modelId="{95773620-A60B-4BD3-BEBF-8BD590953E38}" type="parTrans" cxnId="{55DD9A85-C971-417E-B83F-8FEC300B4CD8}">
      <dgm:prSet/>
      <dgm:spPr/>
      <dgm:t>
        <a:bodyPr/>
        <a:lstStyle/>
        <a:p>
          <a:endParaRPr lang="en-IN" sz="2600"/>
        </a:p>
      </dgm:t>
    </dgm:pt>
    <dgm:pt modelId="{333FC1E0-71D7-4568-923C-7A7A9D52A0E7}" type="sibTrans" cxnId="{55DD9A85-C971-417E-B83F-8FEC300B4CD8}">
      <dgm:prSet/>
      <dgm:spPr/>
      <dgm:t>
        <a:bodyPr/>
        <a:lstStyle/>
        <a:p>
          <a:endParaRPr lang="en-IN" sz="2600"/>
        </a:p>
      </dgm:t>
    </dgm:pt>
    <dgm:pt modelId="{EDF56731-F6E7-49E4-8CA8-67B2F04AA299}" type="pres">
      <dgm:prSet presAssocID="{A5D3289A-378D-4E22-BF9A-A924BEA79E1E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437B1211-A134-42BB-B9C7-31C68931CAEE}" type="pres">
      <dgm:prSet presAssocID="{2410BA29-41D3-486F-8C66-79754FF39E5C}" presName="horFlow" presStyleCnt="0"/>
      <dgm:spPr/>
    </dgm:pt>
    <dgm:pt modelId="{B2F29A30-79A5-4A51-9E65-38C7DDB21D9E}" type="pres">
      <dgm:prSet presAssocID="{2410BA29-41D3-486F-8C66-79754FF39E5C}" presName="bigChev" presStyleLbl="node1" presStyleIdx="0" presStyleCnt="1" custScaleX="512641" custLinFactNeighborX="1157" custLinFactNeighborY="-116"/>
      <dgm:spPr/>
    </dgm:pt>
  </dgm:ptLst>
  <dgm:cxnLst>
    <dgm:cxn modelId="{F208FF60-CB31-4366-8290-7DFE5F178FD0}" type="presOf" srcId="{A5D3289A-378D-4E22-BF9A-A924BEA79E1E}" destId="{EDF56731-F6E7-49E4-8CA8-67B2F04AA299}" srcOrd="0" destOrd="0" presId="urn:microsoft.com/office/officeart/2005/8/layout/lProcess3"/>
    <dgm:cxn modelId="{55DD9A85-C971-417E-B83F-8FEC300B4CD8}" srcId="{A5D3289A-378D-4E22-BF9A-A924BEA79E1E}" destId="{2410BA29-41D3-486F-8C66-79754FF39E5C}" srcOrd="0" destOrd="0" parTransId="{95773620-A60B-4BD3-BEBF-8BD590953E38}" sibTransId="{333FC1E0-71D7-4568-923C-7A7A9D52A0E7}"/>
    <dgm:cxn modelId="{ABDA94A6-8881-4342-A499-FCC0C59E1BCC}" type="presOf" srcId="{2410BA29-41D3-486F-8C66-79754FF39E5C}" destId="{B2F29A30-79A5-4A51-9E65-38C7DDB21D9E}" srcOrd="0" destOrd="0" presId="urn:microsoft.com/office/officeart/2005/8/layout/lProcess3"/>
    <dgm:cxn modelId="{BCCA390C-C5B7-44F0-A51A-430F8C9BF3FF}" type="presParOf" srcId="{EDF56731-F6E7-49E4-8CA8-67B2F04AA299}" destId="{437B1211-A134-42BB-B9C7-31C68931CAEE}" srcOrd="0" destOrd="0" presId="urn:microsoft.com/office/officeart/2005/8/layout/lProcess3"/>
    <dgm:cxn modelId="{D98AE006-B574-4EAC-B9CB-CC9B144E7657}" type="presParOf" srcId="{437B1211-A134-42BB-B9C7-31C68931CAEE}" destId="{B2F29A30-79A5-4A51-9E65-38C7DDB21D9E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A4331A4-4943-47D2-ADB4-4218BEA8A1AA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AB524D0A-6B11-43F7-8E78-7394470A68BC}">
      <dgm:prSet/>
      <dgm:spPr>
        <a:solidFill>
          <a:srgbClr val="00B050"/>
        </a:solidFill>
      </dgm:spPr>
      <dgm:t>
        <a:bodyPr/>
        <a:lstStyle/>
        <a:p>
          <a:pPr rtl="0"/>
          <a:r>
            <a:rPr lang="en-US" dirty="0"/>
            <a:t>Unnecessary movement of body parts due to searching, reaching out to higher level,</a:t>
          </a:r>
          <a:endParaRPr lang="en-IN" dirty="0"/>
        </a:p>
      </dgm:t>
    </dgm:pt>
    <dgm:pt modelId="{B48BAAD5-671F-48E6-B05F-029FC41659E0}" type="parTrans" cxnId="{254A4C49-BA94-4F19-9B7F-304DC24CC769}">
      <dgm:prSet/>
      <dgm:spPr/>
      <dgm:t>
        <a:bodyPr/>
        <a:lstStyle/>
        <a:p>
          <a:endParaRPr lang="en-IN"/>
        </a:p>
      </dgm:t>
    </dgm:pt>
    <dgm:pt modelId="{6D65A8F2-6ACC-40C7-8A97-13D57A728E0F}" type="sibTrans" cxnId="{254A4C49-BA94-4F19-9B7F-304DC24CC769}">
      <dgm:prSet/>
      <dgm:spPr/>
      <dgm:t>
        <a:bodyPr/>
        <a:lstStyle/>
        <a:p>
          <a:endParaRPr lang="en-IN"/>
        </a:p>
      </dgm:t>
    </dgm:pt>
    <dgm:pt modelId="{6D2F6E2D-2DA8-442B-A774-43DD42335B9A}" type="pres">
      <dgm:prSet presAssocID="{8A4331A4-4943-47D2-ADB4-4218BEA8A1AA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E2DD44DC-FBA7-448F-ACF8-2A203399EECC}" type="pres">
      <dgm:prSet presAssocID="{AB524D0A-6B11-43F7-8E78-7394470A68BC}" presName="horFlow" presStyleCnt="0"/>
      <dgm:spPr/>
    </dgm:pt>
    <dgm:pt modelId="{701C3846-8C77-4B30-ABFA-1E422BE6660B}" type="pres">
      <dgm:prSet presAssocID="{AB524D0A-6B11-43F7-8E78-7394470A68BC}" presName="bigChev" presStyleLbl="node1" presStyleIdx="0" presStyleCnt="1" custScaleX="197303" custLinFactNeighborX="-191" custLinFactNeighborY="0"/>
      <dgm:spPr/>
    </dgm:pt>
  </dgm:ptLst>
  <dgm:cxnLst>
    <dgm:cxn modelId="{254A4C49-BA94-4F19-9B7F-304DC24CC769}" srcId="{8A4331A4-4943-47D2-ADB4-4218BEA8A1AA}" destId="{AB524D0A-6B11-43F7-8E78-7394470A68BC}" srcOrd="0" destOrd="0" parTransId="{B48BAAD5-671F-48E6-B05F-029FC41659E0}" sibTransId="{6D65A8F2-6ACC-40C7-8A97-13D57A728E0F}"/>
    <dgm:cxn modelId="{21DABD9F-5CA8-4465-A4FD-D7A90BA46FE1}" type="presOf" srcId="{AB524D0A-6B11-43F7-8E78-7394470A68BC}" destId="{701C3846-8C77-4B30-ABFA-1E422BE6660B}" srcOrd="0" destOrd="0" presId="urn:microsoft.com/office/officeart/2005/8/layout/lProcess3"/>
    <dgm:cxn modelId="{03A6BBC3-40E6-4D65-9DC7-6E444733F069}" type="presOf" srcId="{8A4331A4-4943-47D2-ADB4-4218BEA8A1AA}" destId="{6D2F6E2D-2DA8-442B-A774-43DD42335B9A}" srcOrd="0" destOrd="0" presId="urn:microsoft.com/office/officeart/2005/8/layout/lProcess3"/>
    <dgm:cxn modelId="{27407903-7EFD-4D01-B32F-0295C60D85A7}" type="presParOf" srcId="{6D2F6E2D-2DA8-442B-A774-43DD42335B9A}" destId="{E2DD44DC-FBA7-448F-ACF8-2A203399EECC}" srcOrd="0" destOrd="0" presId="urn:microsoft.com/office/officeart/2005/8/layout/lProcess3"/>
    <dgm:cxn modelId="{C870A9B8-9BDE-4E32-8B28-A470D2741FA9}" type="presParOf" srcId="{E2DD44DC-FBA7-448F-ACF8-2A203399EECC}" destId="{701C3846-8C77-4B30-ABFA-1E422BE6660B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6577AF-BF5F-44E9-AC90-E9CED0B7B99A}">
      <dsp:nvSpPr>
        <dsp:cNvPr id="0" name=""/>
        <dsp:cNvSpPr/>
      </dsp:nvSpPr>
      <dsp:spPr>
        <a:xfrm>
          <a:off x="36884" y="0"/>
          <a:ext cx="10737754" cy="1285469"/>
        </a:xfrm>
        <a:prstGeom prst="chevron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There must be 3 important things for an activity to add value:*</a:t>
          </a:r>
          <a:endParaRPr lang="en-IN" sz="2400" kern="1200" dirty="0"/>
        </a:p>
      </dsp:txBody>
      <dsp:txXfrm>
        <a:off x="679619" y="0"/>
        <a:ext cx="9452285" cy="12854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A63348-D307-4D6C-9AC8-A671C4D90B1D}">
      <dsp:nvSpPr>
        <dsp:cNvPr id="0" name=""/>
        <dsp:cNvSpPr/>
      </dsp:nvSpPr>
      <dsp:spPr>
        <a:xfrm>
          <a:off x="165618" y="30"/>
          <a:ext cx="5895237" cy="1200298"/>
        </a:xfrm>
        <a:prstGeom prst="chevron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Transportation-unnecessary movement between two processes due to layout issues</a:t>
          </a:r>
        </a:p>
      </dsp:txBody>
      <dsp:txXfrm>
        <a:off x="765767" y="30"/>
        <a:ext cx="4694939" cy="12002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F29A30-79A5-4A51-9E65-38C7DDB21D9E}">
      <dsp:nvSpPr>
        <dsp:cNvPr id="0" name=""/>
        <dsp:cNvSpPr/>
      </dsp:nvSpPr>
      <dsp:spPr>
        <a:xfrm>
          <a:off x="7394" y="0"/>
          <a:ext cx="5903011" cy="460596"/>
        </a:xfrm>
        <a:prstGeom prst="chevron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16510" rIns="0" bIns="16510" numCol="1" spcCol="1270" anchor="ctr" anchorCtr="0">
          <a:noAutofit/>
        </a:bodyPr>
        <a:lstStyle/>
        <a:p>
          <a:pPr marL="0" lvl="0" indent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Waiting between processes</a:t>
          </a:r>
          <a:endParaRPr lang="en-IN" sz="2600" kern="1200" dirty="0"/>
        </a:p>
      </dsp:txBody>
      <dsp:txXfrm>
        <a:off x="237692" y="0"/>
        <a:ext cx="5442415" cy="4605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1C3846-8C77-4B30-ABFA-1E422BE6660B}">
      <dsp:nvSpPr>
        <dsp:cNvPr id="0" name=""/>
        <dsp:cNvSpPr/>
      </dsp:nvSpPr>
      <dsp:spPr>
        <a:xfrm>
          <a:off x="0" y="2197"/>
          <a:ext cx="5899033" cy="1195933"/>
        </a:xfrm>
        <a:prstGeom prst="chevron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Unnecessary movement of body parts due to searching, reaching out to higher level,</a:t>
          </a:r>
          <a:endParaRPr lang="en-IN" sz="2700" kern="1200" dirty="0"/>
        </a:p>
      </dsp:txBody>
      <dsp:txXfrm>
        <a:off x="597967" y="2197"/>
        <a:ext cx="4703100" cy="11959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32A82BD-9947-4991-8B56-E8A25F43D01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0D128A-B7A0-4EC4-B9FA-B9545B173C1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D7A4DF-1833-48E0-BEFA-BF8EEFA0537D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1A0597-BC72-4F2B-B3A7-2498A2ACCC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E033FA-FB97-498F-A8AE-A2C03CDA9B9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3990B8-37D4-40E0-B963-D12D93454C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8833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AC976D-ACB1-47EB-BCE4-35F4E8CCB4DA}" type="datetimeFigureOut">
              <a:rPr lang="en-US" smtClean="0"/>
              <a:t>6/22/2020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41CD43-73DC-4C41-B4D5-EA5D5B4633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789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41CD43-73DC-4C41-B4D5-EA5D5B46330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136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gif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34696918-56A8-1D45-B1E5-DC983C1843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2099"/>
            <a:ext cx="10363200" cy="559401"/>
          </a:xfrm>
        </p:spPr>
        <p:txBody>
          <a:bodyPr>
            <a:normAutofit/>
          </a:bodyPr>
          <a:lstStyle>
            <a:lvl1pPr>
              <a:defRPr sz="3273"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4842-D96E-9C41-BEED-5AFF368711AA}" type="slidenum">
              <a:rPr lang="en-US" smtClean="0"/>
              <a:pPr/>
              <a:t>‹#›</a:t>
            </a:fld>
            <a:endParaRPr lang="en-US" dirty="0"/>
          </a:p>
        </p:txBody>
      </p:sp>
      <p:graphicFrame>
        <p:nvGraphicFramePr>
          <p:cNvPr id="7" name="Object 35">
            <a:extLst>
              <a:ext uri="{FF2B5EF4-FFF2-40B4-BE49-F238E27FC236}">
                <a16:creationId xmlns:a16="http://schemas.microsoft.com/office/drawing/2014/main" id="{5A28848C-26EF-4763-9B8E-1E694A838EF4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656365915"/>
              </p:ext>
            </p:extLst>
          </p:nvPr>
        </p:nvGraphicFramePr>
        <p:xfrm>
          <a:off x="500034" y="6507905"/>
          <a:ext cx="376266" cy="39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4" name="Bitmap Image" r:id="rId3" imgW="790476" imgH="828791" progId="PBrush">
                  <p:embed/>
                </p:oleObj>
              </mc:Choice>
              <mc:Fallback>
                <p:oleObj name="Bitmap Image" r:id="rId3" imgW="790476" imgH="828791" progId="PBrush">
                  <p:embed/>
                  <p:pic>
                    <p:nvPicPr>
                      <p:cNvPr id="8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6507905"/>
                        <a:ext cx="376266" cy="392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2" descr="Animation of a flashing healthcare symbol, a caduceus staff">
            <a:extLst>
              <a:ext uri="{FF2B5EF4-FFF2-40B4-BE49-F238E27FC236}">
                <a16:creationId xmlns:a16="http://schemas.microsoft.com/office/drawing/2014/main" id="{82A0D9B4-1748-435B-9D71-765F4B6ED463}"/>
              </a:ext>
            </a:extLst>
          </p:cNvPr>
          <p:cNvPicPr>
            <a:picLocks noChangeAspect="1" noChangeArrowheads="1" noCrop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46539" y="323933"/>
            <a:ext cx="740039" cy="740039"/>
          </a:xfrm>
          <a:prstGeom prst="rect">
            <a:avLst/>
          </a:prstGeom>
          <a:noFill/>
        </p:spPr>
      </p:pic>
      <p:sp>
        <p:nvSpPr>
          <p:cNvPr id="9" name="Text Box 33">
            <a:extLst>
              <a:ext uri="{FF2B5EF4-FFF2-40B4-BE49-F238E27FC236}">
                <a16:creationId xmlns:a16="http://schemas.microsoft.com/office/drawing/2014/main" id="{919D96F0-CBE3-41B5-BEC6-3FED19950FB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38200" y="6572273"/>
            <a:ext cx="1876412" cy="24622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buFontTx/>
              <a:buChar char="©"/>
            </a:pPr>
            <a:r>
              <a:rPr lang="en-US" sz="1000" b="1" dirty="0">
                <a:solidFill>
                  <a:schemeClr val="tx1"/>
                </a:solidFill>
                <a:latin typeface="Book Antiqua" pitchFamily="18" charset="0"/>
              </a:rPr>
              <a:t>ACME CONSULTING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8340AA1-4317-42F0-8B09-B4261C8311ED}"/>
              </a:ext>
            </a:extLst>
          </p:cNvPr>
          <p:cNvSpPr txBox="1"/>
          <p:nvPr userDrawn="1"/>
        </p:nvSpPr>
        <p:spPr>
          <a:xfrm>
            <a:off x="876300" y="142852"/>
            <a:ext cx="10620300" cy="523220"/>
          </a:xfrm>
          <a:prstGeom prst="rect">
            <a:avLst/>
          </a:prstGeom>
          <a:solidFill>
            <a:srgbClr val="0070C0"/>
          </a:solidFill>
          <a:scene3d>
            <a:camera prst="orthographicFront"/>
            <a:lightRig rig="morning" dir="t"/>
          </a:scene3d>
          <a:sp3d>
            <a:bevelT prst="angle"/>
          </a:sp3d>
        </p:spPr>
        <p:txBody>
          <a:bodyPr wrap="square" rtlCol="0">
            <a:spAutoFit/>
          </a:bodyPr>
          <a:lstStyle/>
          <a:p>
            <a:endParaRPr lang="en-IN" sz="2800" b="1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146304" tIns="73152" rIns="146304" bIns="73152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146304" tIns="73152" rIns="146304" bIns="7315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146304" tIns="73152" rIns="146304" bIns="73152" rtlCol="0" anchor="ctr"/>
          <a:lstStyle>
            <a:lvl1pPr algn="l">
              <a:defRPr sz="14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43BC1-618A-0040-B1FE-836E77B1591D}" type="datetimeFigureOut">
              <a:rPr lang="en-US" smtClean="0"/>
              <a:pPr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1" y="6356351"/>
            <a:ext cx="3860800" cy="365125"/>
          </a:xfrm>
          <a:prstGeom prst="rect">
            <a:avLst/>
          </a:prstGeom>
        </p:spPr>
        <p:txBody>
          <a:bodyPr vert="horz" lIns="146304" tIns="73152" rIns="146304" bIns="73152" rtlCol="0" anchor="ctr"/>
          <a:lstStyle>
            <a:lvl1pPr algn="ctr">
              <a:defRPr sz="14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146304" tIns="73152" rIns="146304" bIns="73152" rtlCol="0" anchor="ctr"/>
          <a:lstStyle>
            <a:lvl1pPr algn="r">
              <a:defRPr sz="14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84842-D96E-9C41-BEED-5AFF368711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ctr" defTabSz="573712" rtl="0" eaLnBrk="1" latinLnBrk="0" hangingPunct="1">
        <a:spcBef>
          <a:spcPct val="0"/>
        </a:spcBef>
        <a:buNone/>
        <a:defRPr sz="54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0285" indent="-430285" algn="l" defTabSz="573712" rtl="0" eaLnBrk="1" latinLnBrk="0" hangingPunct="1">
        <a:spcBef>
          <a:spcPct val="20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32283" indent="-358570" algn="l" defTabSz="573712" rtl="0" eaLnBrk="1" latinLnBrk="0" hangingPunct="1">
        <a:spcBef>
          <a:spcPct val="20000"/>
        </a:spcBef>
        <a:buFont typeface="Arial"/>
        <a:buChar char="–"/>
        <a:defRPr sz="3529" kern="1200">
          <a:solidFill>
            <a:schemeClr val="tx1"/>
          </a:solidFill>
          <a:latin typeface="+mn-lt"/>
          <a:ea typeface="+mn-ea"/>
          <a:cs typeface="+mn-cs"/>
        </a:defRPr>
      </a:lvl2pPr>
      <a:lvl3pPr marL="1434282" indent="-286856" algn="l" defTabSz="573712" rtl="0" eaLnBrk="1" latinLnBrk="0" hangingPunct="1">
        <a:spcBef>
          <a:spcPct val="20000"/>
        </a:spcBef>
        <a:buFont typeface="Arial"/>
        <a:buChar char="•"/>
        <a:defRPr sz="2980" kern="1200">
          <a:solidFill>
            <a:schemeClr val="tx1"/>
          </a:solidFill>
          <a:latin typeface="+mn-lt"/>
          <a:ea typeface="+mn-ea"/>
          <a:cs typeface="+mn-cs"/>
        </a:defRPr>
      </a:lvl3pPr>
      <a:lvl4pPr marL="2007994" indent="-286856" algn="l" defTabSz="573712" rtl="0" eaLnBrk="1" latinLnBrk="0" hangingPunct="1">
        <a:spcBef>
          <a:spcPct val="20000"/>
        </a:spcBef>
        <a:buFont typeface="Arial"/>
        <a:buChar char="–"/>
        <a:defRPr sz="2510" kern="1200">
          <a:solidFill>
            <a:schemeClr val="tx1"/>
          </a:solidFill>
          <a:latin typeface="+mn-lt"/>
          <a:ea typeface="+mn-ea"/>
          <a:cs typeface="+mn-cs"/>
        </a:defRPr>
      </a:lvl4pPr>
      <a:lvl5pPr marL="2581707" indent="-286856" algn="l" defTabSz="573712" rtl="0" eaLnBrk="1" latinLnBrk="0" hangingPunct="1">
        <a:spcBef>
          <a:spcPct val="20000"/>
        </a:spcBef>
        <a:buFont typeface="Arial"/>
        <a:buChar char="»"/>
        <a:defRPr sz="2510" kern="1200">
          <a:solidFill>
            <a:schemeClr val="tx1"/>
          </a:solidFill>
          <a:latin typeface="+mn-lt"/>
          <a:ea typeface="+mn-ea"/>
          <a:cs typeface="+mn-cs"/>
        </a:defRPr>
      </a:lvl5pPr>
      <a:lvl6pPr marL="3155419" indent="-286856" algn="l" defTabSz="573712" rtl="0" eaLnBrk="1" latinLnBrk="0" hangingPunct="1">
        <a:spcBef>
          <a:spcPct val="20000"/>
        </a:spcBef>
        <a:buFont typeface="Arial"/>
        <a:buChar char="•"/>
        <a:defRPr sz="2510" kern="1200">
          <a:solidFill>
            <a:schemeClr val="tx1"/>
          </a:solidFill>
          <a:latin typeface="+mn-lt"/>
          <a:ea typeface="+mn-ea"/>
          <a:cs typeface="+mn-cs"/>
        </a:defRPr>
      </a:lvl6pPr>
      <a:lvl7pPr marL="3729131" indent="-286856" algn="l" defTabSz="573712" rtl="0" eaLnBrk="1" latinLnBrk="0" hangingPunct="1">
        <a:spcBef>
          <a:spcPct val="20000"/>
        </a:spcBef>
        <a:buFont typeface="Arial"/>
        <a:buChar char="•"/>
        <a:defRPr sz="2510" kern="1200">
          <a:solidFill>
            <a:schemeClr val="tx1"/>
          </a:solidFill>
          <a:latin typeface="+mn-lt"/>
          <a:ea typeface="+mn-ea"/>
          <a:cs typeface="+mn-cs"/>
        </a:defRPr>
      </a:lvl7pPr>
      <a:lvl8pPr marL="4302844" indent="-286856" algn="l" defTabSz="573712" rtl="0" eaLnBrk="1" latinLnBrk="0" hangingPunct="1">
        <a:spcBef>
          <a:spcPct val="20000"/>
        </a:spcBef>
        <a:buFont typeface="Arial"/>
        <a:buChar char="•"/>
        <a:defRPr sz="251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56" indent="-286856" algn="l" defTabSz="573712" rtl="0" eaLnBrk="1" latinLnBrk="0" hangingPunct="1">
        <a:spcBef>
          <a:spcPct val="20000"/>
        </a:spcBef>
        <a:buFont typeface="Arial"/>
        <a:buChar char="•"/>
        <a:defRPr sz="25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3712" rtl="0" eaLnBrk="1" latinLnBrk="0" hangingPunct="1">
        <a:defRPr sz="2274" kern="1200">
          <a:solidFill>
            <a:schemeClr val="tx1"/>
          </a:solidFill>
          <a:latin typeface="+mn-lt"/>
          <a:ea typeface="+mn-ea"/>
          <a:cs typeface="+mn-cs"/>
        </a:defRPr>
      </a:lvl1pPr>
      <a:lvl2pPr marL="573712" algn="l" defTabSz="573712" rtl="0" eaLnBrk="1" latinLnBrk="0" hangingPunct="1">
        <a:defRPr sz="2274" kern="1200">
          <a:solidFill>
            <a:schemeClr val="tx1"/>
          </a:solidFill>
          <a:latin typeface="+mn-lt"/>
          <a:ea typeface="+mn-ea"/>
          <a:cs typeface="+mn-cs"/>
        </a:defRPr>
      </a:lvl2pPr>
      <a:lvl3pPr marL="1147425" algn="l" defTabSz="573712" rtl="0" eaLnBrk="1" latinLnBrk="0" hangingPunct="1">
        <a:defRPr sz="2274" kern="1200">
          <a:solidFill>
            <a:schemeClr val="tx1"/>
          </a:solidFill>
          <a:latin typeface="+mn-lt"/>
          <a:ea typeface="+mn-ea"/>
          <a:cs typeface="+mn-cs"/>
        </a:defRPr>
      </a:lvl3pPr>
      <a:lvl4pPr marL="1721137" algn="l" defTabSz="573712" rtl="0" eaLnBrk="1" latinLnBrk="0" hangingPunct="1">
        <a:defRPr sz="2274" kern="1200">
          <a:solidFill>
            <a:schemeClr val="tx1"/>
          </a:solidFill>
          <a:latin typeface="+mn-lt"/>
          <a:ea typeface="+mn-ea"/>
          <a:cs typeface="+mn-cs"/>
        </a:defRPr>
      </a:lvl4pPr>
      <a:lvl5pPr marL="2294850" algn="l" defTabSz="573712" rtl="0" eaLnBrk="1" latinLnBrk="0" hangingPunct="1">
        <a:defRPr sz="2274" kern="1200">
          <a:solidFill>
            <a:schemeClr val="tx1"/>
          </a:solidFill>
          <a:latin typeface="+mn-lt"/>
          <a:ea typeface="+mn-ea"/>
          <a:cs typeface="+mn-cs"/>
        </a:defRPr>
      </a:lvl5pPr>
      <a:lvl6pPr marL="2868562" algn="l" defTabSz="573712" rtl="0" eaLnBrk="1" latinLnBrk="0" hangingPunct="1">
        <a:defRPr sz="2274" kern="1200">
          <a:solidFill>
            <a:schemeClr val="tx1"/>
          </a:solidFill>
          <a:latin typeface="+mn-lt"/>
          <a:ea typeface="+mn-ea"/>
          <a:cs typeface="+mn-cs"/>
        </a:defRPr>
      </a:lvl6pPr>
      <a:lvl7pPr marL="3442275" algn="l" defTabSz="573712" rtl="0" eaLnBrk="1" latinLnBrk="0" hangingPunct="1">
        <a:defRPr sz="2274" kern="1200">
          <a:solidFill>
            <a:schemeClr val="tx1"/>
          </a:solidFill>
          <a:latin typeface="+mn-lt"/>
          <a:ea typeface="+mn-ea"/>
          <a:cs typeface="+mn-cs"/>
        </a:defRPr>
      </a:lvl7pPr>
      <a:lvl8pPr marL="4015987" algn="l" defTabSz="573712" rtl="0" eaLnBrk="1" latinLnBrk="0" hangingPunct="1">
        <a:defRPr sz="2274" kern="1200">
          <a:solidFill>
            <a:schemeClr val="tx1"/>
          </a:solidFill>
          <a:latin typeface="+mn-lt"/>
          <a:ea typeface="+mn-ea"/>
          <a:cs typeface="+mn-cs"/>
        </a:defRPr>
      </a:lvl8pPr>
      <a:lvl9pPr marL="4589700" algn="l" defTabSz="573712" rtl="0" eaLnBrk="1" latinLnBrk="0" hangingPunct="1">
        <a:defRPr sz="227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Layout" Target="../diagrams/layout4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2" Type="http://schemas.openxmlformats.org/officeDocument/2006/relationships/diagramData" Target="../diagrams/data2.xml"/><Relationship Id="rId1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4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053DE8-C1D8-4C62-B614-874A6936BF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4348" y="1412776"/>
            <a:ext cx="11161240" cy="3871769"/>
          </a:xfrm>
          <a:solidFill>
            <a:srgbClr val="0070C0"/>
          </a:solidFill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n-IN" sz="4200" dirty="0">
                <a:solidFill>
                  <a:schemeClr val="bg1"/>
                </a:solidFill>
              </a:rPr>
              <a:t>LEAN MANAGEMENT IN HEALTHCARE</a:t>
            </a:r>
            <a:br>
              <a:rPr lang="en-IN" sz="4200" dirty="0">
                <a:solidFill>
                  <a:schemeClr val="bg1"/>
                </a:solidFill>
              </a:rPr>
            </a:br>
            <a:r>
              <a:rPr lang="en-IN" sz="4200" dirty="0">
                <a:solidFill>
                  <a:schemeClr val="bg1"/>
                </a:solidFill>
              </a:rPr>
              <a:t>REDUCING WASTE &amp; IMPROVING SPACE UTILISATION</a:t>
            </a:r>
          </a:p>
        </p:txBody>
      </p:sp>
      <p:graphicFrame>
        <p:nvGraphicFramePr>
          <p:cNvPr id="3" name="Object 35">
            <a:extLst>
              <a:ext uri="{FF2B5EF4-FFF2-40B4-BE49-F238E27FC236}">
                <a16:creationId xmlns:a16="http://schemas.microsoft.com/office/drawing/2014/main" id="{872659D9-2476-4652-83E6-19F9B9EB59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0283353"/>
              </p:ext>
            </p:extLst>
          </p:nvPr>
        </p:nvGraphicFramePr>
        <p:xfrm>
          <a:off x="224003" y="6165304"/>
          <a:ext cx="652297" cy="6806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6" name="Bitmap Image" r:id="rId4" imgW="790476" imgH="828791" progId="PBrush">
                  <p:embed/>
                </p:oleObj>
              </mc:Choice>
              <mc:Fallback>
                <p:oleObj name="Bitmap Image" r:id="rId4" imgW="790476" imgH="828791" progId="PBrush">
                  <p:embed/>
                  <p:pic>
                    <p:nvPicPr>
                      <p:cNvPr id="7" name="Object 35">
                        <a:extLst>
                          <a:ext uri="{FF2B5EF4-FFF2-40B4-BE49-F238E27FC236}">
                            <a16:creationId xmlns:a16="http://schemas.microsoft.com/office/drawing/2014/main" id="{5A28848C-26EF-4763-9B8E-1E694A838E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003" y="6165304"/>
                        <a:ext cx="652297" cy="6806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33">
            <a:extLst>
              <a:ext uri="{FF2B5EF4-FFF2-40B4-BE49-F238E27FC236}">
                <a16:creationId xmlns:a16="http://schemas.microsoft.com/office/drawing/2014/main" id="{8BD38824-8E83-4A9A-915F-F4C80AA5C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463276"/>
            <a:ext cx="1876412" cy="24622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buFontTx/>
              <a:buChar char="©"/>
            </a:pPr>
            <a:r>
              <a:rPr lang="en-US" sz="1000" b="1" dirty="0">
                <a:solidFill>
                  <a:schemeClr val="tx1"/>
                </a:solidFill>
                <a:latin typeface="Book Antiqua" pitchFamily="18" charset="0"/>
              </a:rPr>
              <a:t>ACME CONSULTING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C45FD6A-1AA2-4238-A856-A35EF722A225}"/>
              </a:ext>
            </a:extLst>
          </p:cNvPr>
          <p:cNvSpPr/>
          <p:nvPr/>
        </p:nvSpPr>
        <p:spPr>
          <a:xfrm>
            <a:off x="900538" y="1192529"/>
            <a:ext cx="10596062" cy="4684743"/>
          </a:xfrm>
          <a:prstGeom prst="round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9E6C5C5-4E06-46AA-A804-DBDDF6DDA7E4}"/>
              </a:ext>
            </a:extLst>
          </p:cNvPr>
          <p:cNvSpPr/>
          <p:nvPr/>
        </p:nvSpPr>
        <p:spPr>
          <a:xfrm>
            <a:off x="983432" y="116632"/>
            <a:ext cx="35653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OPD PROCESS FLOW….</a:t>
            </a:r>
            <a:endParaRPr lang="en-IN" sz="2800" b="1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28B860-4192-4302-B282-64E34C95AB44}"/>
              </a:ext>
            </a:extLst>
          </p:cNvPr>
          <p:cNvSpPr txBox="1"/>
          <p:nvPr/>
        </p:nvSpPr>
        <p:spPr>
          <a:xfrm>
            <a:off x="983432" y="1264537"/>
            <a:ext cx="9937104" cy="4821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lnSpc>
                <a:spcPts val="3372"/>
              </a:lnSpc>
              <a:buFont typeface="Arial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Patient </a:t>
            </a:r>
            <a:r>
              <a:rPr lang="en-US" sz="2400" b="1" u="sng" dirty="0">
                <a:solidFill>
                  <a:schemeClr val="bg1"/>
                </a:solidFill>
              </a:rPr>
              <a:t>searches</a:t>
            </a:r>
            <a:r>
              <a:rPr lang="en-US" sz="2400" dirty="0">
                <a:solidFill>
                  <a:schemeClr val="bg1"/>
                </a:solidFill>
              </a:rPr>
              <a:t> for room number indicated in OP slip</a:t>
            </a:r>
          </a:p>
          <a:p>
            <a:pPr marL="179388" indent="-179388">
              <a:lnSpc>
                <a:spcPts val="3372"/>
              </a:lnSpc>
              <a:buFont typeface="Arial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Patient </a:t>
            </a:r>
            <a:r>
              <a:rPr lang="en-US" sz="2400" b="1" u="sng" dirty="0">
                <a:solidFill>
                  <a:schemeClr val="bg1"/>
                </a:solidFill>
              </a:rPr>
              <a:t>walks for 30 feet </a:t>
            </a:r>
            <a:r>
              <a:rPr lang="en-US" sz="2400" dirty="0">
                <a:solidFill>
                  <a:schemeClr val="bg1"/>
                </a:solidFill>
              </a:rPr>
              <a:t>to locate the OP clinic</a:t>
            </a:r>
          </a:p>
          <a:p>
            <a:pPr marL="179388" indent="-179388">
              <a:lnSpc>
                <a:spcPts val="3372"/>
              </a:lnSpc>
              <a:buFont typeface="Arial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Patient </a:t>
            </a:r>
            <a:r>
              <a:rPr lang="en-US" sz="2400" b="1" u="sng" dirty="0">
                <a:solidFill>
                  <a:schemeClr val="bg1"/>
                </a:solidFill>
              </a:rPr>
              <a:t>waits</a:t>
            </a:r>
            <a:r>
              <a:rPr lang="en-US" sz="2400" dirty="0">
                <a:solidFill>
                  <a:schemeClr val="bg1"/>
                </a:solidFill>
              </a:rPr>
              <a:t> in queue for 25 minutes.</a:t>
            </a:r>
          </a:p>
          <a:p>
            <a:pPr marL="179388" indent="-179388">
              <a:lnSpc>
                <a:spcPts val="3372"/>
              </a:lnSpc>
              <a:buFont typeface="Arial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On his turn, patient enters the clinic room</a:t>
            </a:r>
          </a:p>
          <a:p>
            <a:pPr marL="179388" indent="-179388">
              <a:lnSpc>
                <a:spcPts val="3372"/>
              </a:lnSpc>
              <a:buFont typeface="Arial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Doctor examines the patient physically (1 Min.)</a:t>
            </a:r>
          </a:p>
          <a:p>
            <a:pPr marL="179388" indent="-179388">
              <a:lnSpc>
                <a:spcPts val="3372"/>
              </a:lnSpc>
              <a:buFont typeface="Arial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Doctor checks the weight, pulse  manually (stethoscope non-functional) and records on OP slip (2 Min.)</a:t>
            </a:r>
          </a:p>
          <a:p>
            <a:pPr marL="179388" indent="-179388">
              <a:lnSpc>
                <a:spcPts val="3372"/>
              </a:lnSpc>
              <a:buFont typeface="Arial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Doctor prescribes lab blood test on another slip (1 Min)</a:t>
            </a:r>
          </a:p>
          <a:p>
            <a:pPr marL="179388" indent="-179388">
              <a:lnSpc>
                <a:spcPts val="3372"/>
              </a:lnSpc>
              <a:buFont typeface="Arial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Patient leaves clinic room and </a:t>
            </a:r>
            <a:r>
              <a:rPr lang="en-US" sz="2400" b="1" u="sng" dirty="0">
                <a:solidFill>
                  <a:schemeClr val="bg1"/>
                </a:solidFill>
              </a:rPr>
              <a:t>moves to registration </a:t>
            </a:r>
            <a:r>
              <a:rPr lang="en-US" sz="2400" dirty="0">
                <a:solidFill>
                  <a:schemeClr val="bg1"/>
                </a:solidFill>
              </a:rPr>
              <a:t>area for making payment for lab test.</a:t>
            </a:r>
          </a:p>
          <a:p>
            <a:pPr marL="179388" indent="-179388">
              <a:buFont typeface="Arial" pitchFamily="34" charset="0"/>
              <a:buChar char="•"/>
            </a:pPr>
            <a:endParaRPr lang="en-IN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709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5B93812-BCB9-4A62-BA4B-020CC40BD60A}"/>
              </a:ext>
            </a:extLst>
          </p:cNvPr>
          <p:cNvSpPr/>
          <p:nvPr/>
        </p:nvSpPr>
        <p:spPr>
          <a:xfrm>
            <a:off x="767408" y="1340768"/>
            <a:ext cx="9145016" cy="4464496"/>
          </a:xfrm>
          <a:prstGeom prst="round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9E6C5C5-4E06-46AA-A804-DBDDF6DDA7E4}"/>
              </a:ext>
            </a:extLst>
          </p:cNvPr>
          <p:cNvSpPr/>
          <p:nvPr/>
        </p:nvSpPr>
        <p:spPr>
          <a:xfrm>
            <a:off x="983432" y="116632"/>
            <a:ext cx="48367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OPD PROCESS FLOW..(</a:t>
            </a:r>
            <a:r>
              <a:rPr lang="en-US" sz="2800" b="1" dirty="0" err="1">
                <a:solidFill>
                  <a:schemeClr val="bg1"/>
                </a:solidFill>
              </a:rPr>
              <a:t>Contd</a:t>
            </a:r>
            <a:r>
              <a:rPr lang="en-US" sz="2800" b="1" dirty="0">
                <a:solidFill>
                  <a:schemeClr val="bg1"/>
                </a:solidFill>
              </a:rPr>
              <a:t>…).</a:t>
            </a:r>
            <a:endParaRPr lang="en-IN" sz="2800" b="1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EE6B16F-08B1-40FB-AAEA-9A2999AC3A24}"/>
              </a:ext>
            </a:extLst>
          </p:cNvPr>
          <p:cNvSpPr/>
          <p:nvPr/>
        </p:nvSpPr>
        <p:spPr>
          <a:xfrm>
            <a:off x="843845" y="1484784"/>
            <a:ext cx="10225136" cy="3974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indent="-179388">
              <a:lnSpc>
                <a:spcPts val="3372"/>
              </a:lnSpc>
              <a:buFont typeface="Arial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Patient </a:t>
            </a:r>
            <a:r>
              <a:rPr lang="en-US" sz="2400" b="1" u="sng" dirty="0">
                <a:solidFill>
                  <a:schemeClr val="bg1"/>
                </a:solidFill>
              </a:rPr>
              <a:t>moves</a:t>
            </a:r>
            <a:r>
              <a:rPr lang="en-US" sz="2400" dirty="0">
                <a:solidFill>
                  <a:schemeClr val="bg1"/>
                </a:solidFill>
              </a:rPr>
              <a:t> to the Lab 30 feet away from Registration area</a:t>
            </a:r>
          </a:p>
          <a:p>
            <a:pPr marL="179388" indent="-179388">
              <a:lnSpc>
                <a:spcPts val="3372"/>
              </a:lnSpc>
              <a:buFont typeface="Arial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Patients </a:t>
            </a:r>
            <a:r>
              <a:rPr lang="en-US" sz="2400" b="1" u="sng" dirty="0">
                <a:solidFill>
                  <a:schemeClr val="bg1"/>
                </a:solidFill>
              </a:rPr>
              <a:t>waits</a:t>
            </a:r>
            <a:r>
              <a:rPr lang="en-US" sz="2400" dirty="0">
                <a:solidFill>
                  <a:schemeClr val="bg1"/>
                </a:solidFill>
              </a:rPr>
              <a:t> to give Blood for the test</a:t>
            </a:r>
          </a:p>
          <a:p>
            <a:pPr marL="179388" indent="-179388">
              <a:lnSpc>
                <a:spcPts val="3372"/>
              </a:lnSpc>
              <a:buFont typeface="Arial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Patient </a:t>
            </a:r>
            <a:r>
              <a:rPr lang="en-US" sz="2400" b="1" u="sng" dirty="0">
                <a:solidFill>
                  <a:schemeClr val="bg1"/>
                </a:solidFill>
              </a:rPr>
              <a:t>waits</a:t>
            </a:r>
            <a:r>
              <a:rPr lang="en-US" sz="2400" dirty="0">
                <a:solidFill>
                  <a:schemeClr val="bg1"/>
                </a:solidFill>
              </a:rPr>
              <a:t> for the test report (Test </a:t>
            </a:r>
            <a:r>
              <a:rPr lang="en-US" sz="2400" b="1" u="sng" dirty="0">
                <a:solidFill>
                  <a:schemeClr val="bg1"/>
                </a:solidFill>
              </a:rPr>
              <a:t>Process Delay</a:t>
            </a:r>
            <a:r>
              <a:rPr lang="en-US" sz="2400" dirty="0">
                <a:solidFill>
                  <a:schemeClr val="bg1"/>
                </a:solidFill>
              </a:rPr>
              <a:t>)</a:t>
            </a:r>
          </a:p>
          <a:p>
            <a:pPr marL="179388" indent="-179388">
              <a:lnSpc>
                <a:spcPts val="3372"/>
              </a:lnSpc>
              <a:buFont typeface="Arial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Patient collects the test report and </a:t>
            </a:r>
            <a:r>
              <a:rPr lang="en-US" sz="2400" b="1" u="sng" dirty="0">
                <a:solidFill>
                  <a:schemeClr val="bg1"/>
                </a:solidFill>
              </a:rPr>
              <a:t>walks back </a:t>
            </a:r>
            <a:r>
              <a:rPr lang="en-US" sz="2400" dirty="0">
                <a:solidFill>
                  <a:schemeClr val="bg1"/>
                </a:solidFill>
              </a:rPr>
              <a:t>to OP clinic</a:t>
            </a:r>
          </a:p>
          <a:p>
            <a:pPr marL="179388" indent="-179388">
              <a:lnSpc>
                <a:spcPts val="3372"/>
              </a:lnSpc>
              <a:buFont typeface="Arial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Patient </a:t>
            </a:r>
            <a:r>
              <a:rPr lang="en-US" sz="2400" b="1" u="sng" dirty="0">
                <a:solidFill>
                  <a:schemeClr val="bg1"/>
                </a:solidFill>
              </a:rPr>
              <a:t>waits</a:t>
            </a:r>
            <a:r>
              <a:rPr lang="en-US" sz="2400" dirty="0">
                <a:solidFill>
                  <a:schemeClr val="bg1"/>
                </a:solidFill>
              </a:rPr>
              <a:t> for 20 Mins. in OP clinic area with test report &amp; OP slip</a:t>
            </a:r>
          </a:p>
          <a:p>
            <a:pPr marL="179388" indent="-179388">
              <a:lnSpc>
                <a:spcPts val="3372"/>
              </a:lnSpc>
              <a:buFont typeface="Arial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On his turn, patient enters the clinic room</a:t>
            </a:r>
          </a:p>
          <a:p>
            <a:pPr marL="179388" indent="-179388">
              <a:lnSpc>
                <a:spcPts val="3372"/>
              </a:lnSpc>
              <a:buFont typeface="Arial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Doctor </a:t>
            </a:r>
            <a:r>
              <a:rPr lang="en-US" sz="2400" b="1" u="sng" dirty="0">
                <a:solidFill>
                  <a:schemeClr val="bg1"/>
                </a:solidFill>
              </a:rPr>
              <a:t>checks</a:t>
            </a:r>
            <a:r>
              <a:rPr lang="en-US" sz="2400" dirty="0">
                <a:solidFill>
                  <a:schemeClr val="bg1"/>
                </a:solidFill>
              </a:rPr>
              <a:t> the lab report of the patient</a:t>
            </a:r>
          </a:p>
          <a:p>
            <a:pPr marL="179388" indent="-179388">
              <a:lnSpc>
                <a:spcPts val="3372"/>
              </a:lnSpc>
              <a:buFont typeface="Arial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Doctor prescribes medicines on OP slip (2 Min.)</a:t>
            </a:r>
          </a:p>
          <a:p>
            <a:pPr marL="179388" indent="-179388">
              <a:lnSpc>
                <a:spcPts val="3372"/>
              </a:lnSpc>
              <a:buFont typeface="Arial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Patient leaves clinic room</a:t>
            </a:r>
          </a:p>
        </p:txBody>
      </p:sp>
      <p:pic>
        <p:nvPicPr>
          <p:cNvPr id="6" name="Picture 4" descr="Pills with arms, legs and faces taking a walk">
            <a:extLst>
              <a:ext uri="{FF2B5EF4-FFF2-40B4-BE49-F238E27FC236}">
                <a16:creationId xmlns:a16="http://schemas.microsoft.com/office/drawing/2014/main" id="{11DB7FD0-87A9-4CB6-8F08-A789FE3F5B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38642" y="2498062"/>
            <a:ext cx="1828800" cy="1828800"/>
          </a:xfrm>
          <a:prstGeom prst="rect">
            <a:avLst/>
          </a:prstGeom>
          <a:noFill/>
        </p:spPr>
      </p:pic>
      <p:pic>
        <p:nvPicPr>
          <p:cNvPr id="7" name="Picture 6" descr="Cough syrup with spoon with arms, legs and face">
            <a:extLst>
              <a:ext uri="{FF2B5EF4-FFF2-40B4-BE49-F238E27FC236}">
                <a16:creationId xmlns:a16="http://schemas.microsoft.com/office/drawing/2014/main" id="{10286117-2DBA-4392-A20E-66208CFAC6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12424" y="4688821"/>
            <a:ext cx="1828800" cy="1828800"/>
          </a:xfrm>
          <a:prstGeom prst="rect">
            <a:avLst/>
          </a:prstGeom>
          <a:noFill/>
        </p:spPr>
      </p:pic>
      <p:pic>
        <p:nvPicPr>
          <p:cNvPr id="8" name="Picture 8" descr="Close-up of medical records sitting on a shelf">
            <a:extLst>
              <a:ext uri="{FF2B5EF4-FFF2-40B4-BE49-F238E27FC236}">
                <a16:creationId xmlns:a16="http://schemas.microsoft.com/office/drawing/2014/main" id="{644988E8-4B42-4107-8F54-05A219BE10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38642" y="835783"/>
            <a:ext cx="1828800" cy="1828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626928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8F32C87-36AF-452E-B1D2-40D3B0453584}"/>
              </a:ext>
            </a:extLst>
          </p:cNvPr>
          <p:cNvGrpSpPr/>
          <p:nvPr/>
        </p:nvGrpSpPr>
        <p:grpSpPr>
          <a:xfrm>
            <a:off x="933032" y="720787"/>
            <a:ext cx="4365285" cy="5724160"/>
            <a:chOff x="0" y="903532"/>
            <a:chExt cx="4365285" cy="5724160"/>
          </a:xfrm>
          <a:solidFill>
            <a:srgbClr val="00B050"/>
          </a:solidFill>
        </p:grpSpPr>
        <p:sp>
          <p:nvSpPr>
            <p:cNvPr id="14" name="Pentagon 19">
              <a:extLst>
                <a:ext uri="{FF2B5EF4-FFF2-40B4-BE49-F238E27FC236}">
                  <a16:creationId xmlns:a16="http://schemas.microsoft.com/office/drawing/2014/main" id="{2C2AFB1C-B058-4598-82E0-DCF049C16940}"/>
                </a:ext>
              </a:extLst>
            </p:cNvPr>
            <p:cNvSpPr/>
            <p:nvPr/>
          </p:nvSpPr>
          <p:spPr>
            <a:xfrm>
              <a:off x="0" y="912652"/>
              <a:ext cx="4286248" cy="5715040"/>
            </a:xfrm>
            <a:prstGeom prst="homePlate">
              <a:avLst>
                <a:gd name="adj" fmla="val 20711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8BC5F68-3B04-438A-AE0A-9751A9A44F85}"/>
                </a:ext>
              </a:extLst>
            </p:cNvPr>
            <p:cNvSpPr txBox="1"/>
            <p:nvPr/>
          </p:nvSpPr>
          <p:spPr>
            <a:xfrm>
              <a:off x="150443" y="903532"/>
              <a:ext cx="4214842" cy="569386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+mj-lt"/>
                <a:buAutoNum type="arabicPeriod"/>
              </a:pPr>
              <a:r>
                <a:rPr lang="en-US" sz="2800" dirty="0">
                  <a:solidFill>
                    <a:schemeClr val="bg1"/>
                  </a:solidFill>
                </a:rPr>
                <a:t>Over processing</a:t>
              </a:r>
            </a:p>
            <a:p>
              <a:pPr marL="342900" indent="-342900">
                <a:buFont typeface="+mj-lt"/>
                <a:buAutoNum type="arabicPeriod"/>
              </a:pPr>
              <a:endParaRPr lang="en-US" sz="2800" dirty="0">
                <a:solidFill>
                  <a:schemeClr val="bg1"/>
                </a:solidFill>
              </a:endParaRPr>
            </a:p>
            <a:p>
              <a:pPr marL="342900" indent="-342900">
                <a:buFont typeface="+mj-lt"/>
                <a:buAutoNum type="arabicPeriod"/>
              </a:pPr>
              <a:r>
                <a:rPr lang="en-US" sz="2800" dirty="0">
                  <a:solidFill>
                    <a:schemeClr val="bg1"/>
                  </a:solidFill>
                </a:rPr>
                <a:t>Errors</a:t>
              </a:r>
            </a:p>
            <a:p>
              <a:pPr marL="342900" indent="-342900">
                <a:buFont typeface="+mj-lt"/>
                <a:buAutoNum type="arabicPeriod"/>
              </a:pPr>
              <a:endParaRPr lang="en-US" sz="2800" dirty="0">
                <a:solidFill>
                  <a:schemeClr val="bg1"/>
                </a:solidFill>
              </a:endParaRPr>
            </a:p>
            <a:p>
              <a:pPr marL="342900" indent="-342900">
                <a:buFont typeface="+mj-lt"/>
                <a:buAutoNum type="arabicPeriod"/>
              </a:pPr>
              <a:r>
                <a:rPr lang="en-US" sz="2800" dirty="0">
                  <a:solidFill>
                    <a:schemeClr val="bg1"/>
                  </a:solidFill>
                </a:rPr>
                <a:t>Inventory</a:t>
              </a:r>
            </a:p>
            <a:p>
              <a:pPr marL="342900" indent="-342900">
                <a:buFont typeface="+mj-lt"/>
                <a:buAutoNum type="arabicPeriod"/>
              </a:pPr>
              <a:endParaRPr lang="en-US" sz="2800" dirty="0">
                <a:solidFill>
                  <a:schemeClr val="bg1"/>
                </a:solidFill>
              </a:endParaRPr>
            </a:p>
            <a:p>
              <a:pPr marL="342900" indent="-342900">
                <a:buFont typeface="+mj-lt"/>
                <a:buAutoNum type="arabicPeriod"/>
              </a:pPr>
              <a:r>
                <a:rPr lang="en-US" sz="2800" dirty="0">
                  <a:solidFill>
                    <a:schemeClr val="bg1"/>
                  </a:solidFill>
                </a:rPr>
                <a:t>Inappropriate Processing</a:t>
              </a:r>
            </a:p>
            <a:p>
              <a:pPr marL="342900" indent="-342900">
                <a:buFont typeface="+mj-lt"/>
                <a:buAutoNum type="arabicPeriod"/>
              </a:pPr>
              <a:endParaRPr lang="en-US" sz="2800" dirty="0">
                <a:solidFill>
                  <a:schemeClr val="bg1"/>
                </a:solidFill>
              </a:endParaRPr>
            </a:p>
            <a:p>
              <a:pPr marL="342900" indent="-342900">
                <a:buFont typeface="+mj-lt"/>
                <a:buAutoNum type="arabicPeriod"/>
              </a:pPr>
              <a:r>
                <a:rPr lang="en-US" sz="2800" dirty="0">
                  <a:solidFill>
                    <a:schemeClr val="bg1"/>
                  </a:solidFill>
                </a:rPr>
                <a:t>Transportation</a:t>
              </a:r>
            </a:p>
            <a:p>
              <a:pPr marL="342900" indent="-342900">
                <a:buFont typeface="+mj-lt"/>
                <a:buAutoNum type="arabicPeriod"/>
              </a:pPr>
              <a:endParaRPr lang="en-US" sz="2800" dirty="0">
                <a:solidFill>
                  <a:schemeClr val="bg1"/>
                </a:solidFill>
              </a:endParaRPr>
            </a:p>
            <a:p>
              <a:pPr marL="342900" indent="-342900">
                <a:buFont typeface="+mj-lt"/>
                <a:buAutoNum type="arabicPeriod"/>
              </a:pPr>
              <a:r>
                <a:rPr lang="en-US" sz="2800" dirty="0">
                  <a:solidFill>
                    <a:schemeClr val="bg1"/>
                  </a:solidFill>
                </a:rPr>
                <a:t>Waiting</a:t>
              </a:r>
            </a:p>
            <a:p>
              <a:pPr marL="342900" indent="-342900">
                <a:buFont typeface="+mj-lt"/>
                <a:buAutoNum type="arabicPeriod"/>
              </a:pPr>
              <a:endParaRPr lang="en-US" sz="2800" dirty="0">
                <a:solidFill>
                  <a:schemeClr val="bg1"/>
                </a:solidFill>
              </a:endParaRPr>
            </a:p>
            <a:p>
              <a:pPr marL="342900" indent="-342900">
                <a:buFont typeface="+mj-lt"/>
                <a:buAutoNum type="arabicPeriod"/>
              </a:pPr>
              <a:r>
                <a:rPr lang="en-US" sz="2800" dirty="0">
                  <a:solidFill>
                    <a:schemeClr val="bg1"/>
                  </a:solidFill>
                </a:rPr>
                <a:t>Motion</a:t>
              </a:r>
              <a:endParaRPr lang="en-IN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39E6C5C5-4E06-46AA-A804-DBDDF6DDA7E4}"/>
              </a:ext>
            </a:extLst>
          </p:cNvPr>
          <p:cNvSpPr/>
          <p:nvPr/>
        </p:nvSpPr>
        <p:spPr>
          <a:xfrm>
            <a:off x="983432" y="116632"/>
            <a:ext cx="48649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SEVEN WASTES IN A PROCESS…</a:t>
            </a:r>
            <a:endParaRPr lang="en-IN" sz="2800" b="1" dirty="0">
              <a:solidFill>
                <a:schemeClr val="bg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59F92926-9C58-4432-9CD0-EED6C0BCE8F0}"/>
              </a:ext>
            </a:extLst>
          </p:cNvPr>
          <p:cNvSpPr/>
          <p:nvPr/>
        </p:nvSpPr>
        <p:spPr>
          <a:xfrm>
            <a:off x="5298318" y="764704"/>
            <a:ext cx="5809538" cy="566776"/>
          </a:xfrm>
          <a:custGeom>
            <a:avLst/>
            <a:gdLst>
              <a:gd name="connsiteX0" fmla="*/ 0 w 4349872"/>
              <a:gd name="connsiteY0" fmla="*/ 0 h 419269"/>
              <a:gd name="connsiteX1" fmla="*/ 4140238 w 4349872"/>
              <a:gd name="connsiteY1" fmla="*/ 0 h 419269"/>
              <a:gd name="connsiteX2" fmla="*/ 4349872 w 4349872"/>
              <a:gd name="connsiteY2" fmla="*/ 209635 h 419269"/>
              <a:gd name="connsiteX3" fmla="*/ 4140238 w 4349872"/>
              <a:gd name="connsiteY3" fmla="*/ 419269 h 419269"/>
              <a:gd name="connsiteX4" fmla="*/ 0 w 4349872"/>
              <a:gd name="connsiteY4" fmla="*/ 419269 h 419269"/>
              <a:gd name="connsiteX5" fmla="*/ 209635 w 4349872"/>
              <a:gd name="connsiteY5" fmla="*/ 209635 h 419269"/>
              <a:gd name="connsiteX6" fmla="*/ 0 w 4349872"/>
              <a:gd name="connsiteY6" fmla="*/ 0 h 41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49872" h="419269">
                <a:moveTo>
                  <a:pt x="0" y="0"/>
                </a:moveTo>
                <a:lnTo>
                  <a:pt x="4140238" y="0"/>
                </a:lnTo>
                <a:lnTo>
                  <a:pt x="4349872" y="209635"/>
                </a:lnTo>
                <a:lnTo>
                  <a:pt x="4140238" y="419269"/>
                </a:lnTo>
                <a:lnTo>
                  <a:pt x="0" y="419269"/>
                </a:lnTo>
                <a:lnTo>
                  <a:pt x="209635" y="209635"/>
                </a:ln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43925" tIns="17145" rIns="209634" bIns="17145" numCol="1" spcCol="1270" anchor="ctr" anchorCtr="0">
            <a:noAutofit/>
          </a:bodyPr>
          <a:lstStyle/>
          <a:p>
            <a:pPr marL="0" lvl="0" indent="0" algn="ctr" defTabSz="12001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600" kern="1200" dirty="0"/>
              <a:t>Lab</a:t>
            </a:r>
            <a:r>
              <a:rPr lang="en-US" sz="2600" dirty="0"/>
              <a:t> –sample processing</a:t>
            </a:r>
            <a:endParaRPr lang="en-US" sz="2600" kern="120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B3497F9C-F285-4415-B326-34E52353ECFC}"/>
              </a:ext>
            </a:extLst>
          </p:cNvPr>
          <p:cNvSpPr/>
          <p:nvPr/>
        </p:nvSpPr>
        <p:spPr>
          <a:xfrm>
            <a:off x="5369722" y="1507860"/>
            <a:ext cx="5738132" cy="733787"/>
          </a:xfrm>
          <a:custGeom>
            <a:avLst/>
            <a:gdLst>
              <a:gd name="connsiteX0" fmla="*/ 0 w 5738132"/>
              <a:gd name="connsiteY0" fmla="*/ 0 h 524497"/>
              <a:gd name="connsiteX1" fmla="*/ 5475884 w 5738132"/>
              <a:gd name="connsiteY1" fmla="*/ 0 h 524497"/>
              <a:gd name="connsiteX2" fmla="*/ 5738132 w 5738132"/>
              <a:gd name="connsiteY2" fmla="*/ 262249 h 524497"/>
              <a:gd name="connsiteX3" fmla="*/ 5475884 w 5738132"/>
              <a:gd name="connsiteY3" fmla="*/ 524497 h 524497"/>
              <a:gd name="connsiteX4" fmla="*/ 0 w 5738132"/>
              <a:gd name="connsiteY4" fmla="*/ 524497 h 524497"/>
              <a:gd name="connsiteX5" fmla="*/ 262249 w 5738132"/>
              <a:gd name="connsiteY5" fmla="*/ 262249 h 524497"/>
              <a:gd name="connsiteX6" fmla="*/ 0 w 5738132"/>
              <a:gd name="connsiteY6" fmla="*/ 0 h 524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38132" h="524497">
                <a:moveTo>
                  <a:pt x="0" y="0"/>
                </a:moveTo>
                <a:lnTo>
                  <a:pt x="5475884" y="0"/>
                </a:lnTo>
                <a:lnTo>
                  <a:pt x="5738132" y="262249"/>
                </a:lnTo>
                <a:lnTo>
                  <a:pt x="5475884" y="524497"/>
                </a:lnTo>
                <a:lnTo>
                  <a:pt x="0" y="524497"/>
                </a:lnTo>
                <a:lnTo>
                  <a:pt x="262249" y="262249"/>
                </a:ln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5269" tIns="16510" rIns="262248" bIns="16510" numCol="1" spcCol="1270" anchor="ctr" anchorCtr="0">
            <a:noAutofit/>
          </a:bodyPr>
          <a:lstStyle/>
          <a:p>
            <a:pPr marL="0" lvl="0" indent="0" algn="ctr" defTabSz="11557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600" kern="1200" dirty="0"/>
              <a:t>Errors in diagnosis, reports</a:t>
            </a:r>
          </a:p>
        </p:txBody>
      </p:sp>
      <p:graphicFrame>
        <p:nvGraphicFramePr>
          <p:cNvPr id="20" name="Diagram 19">
            <a:extLst>
              <a:ext uri="{FF2B5EF4-FFF2-40B4-BE49-F238E27FC236}">
                <a16:creationId xmlns:a16="http://schemas.microsoft.com/office/drawing/2014/main" id="{5F28ACEE-5F25-450E-A3CF-432A6051AF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0052355"/>
              </p:ext>
            </p:extLst>
          </p:nvPr>
        </p:nvGraphicFramePr>
        <p:xfrm>
          <a:off x="5198118" y="3779145"/>
          <a:ext cx="6226474" cy="1200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1" name="Diagram 20">
            <a:extLst>
              <a:ext uri="{FF2B5EF4-FFF2-40B4-BE49-F238E27FC236}">
                <a16:creationId xmlns:a16="http://schemas.microsoft.com/office/drawing/2014/main" id="{0A1D2FAF-8E0F-43DB-B9F5-9B9B3CB284D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5903056"/>
              </p:ext>
            </p:extLst>
          </p:nvPr>
        </p:nvGraphicFramePr>
        <p:xfrm>
          <a:off x="5298162" y="5017875"/>
          <a:ext cx="5910406" cy="461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22" name="Diagram 21">
            <a:extLst>
              <a:ext uri="{FF2B5EF4-FFF2-40B4-BE49-F238E27FC236}">
                <a16:creationId xmlns:a16="http://schemas.microsoft.com/office/drawing/2014/main" id="{A2D299B2-FC50-489F-A20E-4633B264E40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34130124"/>
              </p:ext>
            </p:extLst>
          </p:nvPr>
        </p:nvGraphicFramePr>
        <p:xfrm>
          <a:off x="5198117" y="5550978"/>
          <a:ext cx="5910407" cy="1200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2C07A9B-790C-4094-ABDB-5B52D724D2F5}"/>
              </a:ext>
            </a:extLst>
          </p:cNvPr>
          <p:cNvSpPr/>
          <p:nvPr/>
        </p:nvSpPr>
        <p:spPr>
          <a:xfrm>
            <a:off x="5298318" y="3283759"/>
            <a:ext cx="5910250" cy="419269"/>
          </a:xfrm>
          <a:custGeom>
            <a:avLst/>
            <a:gdLst>
              <a:gd name="connsiteX0" fmla="*/ 0 w 4349872"/>
              <a:gd name="connsiteY0" fmla="*/ 0 h 419269"/>
              <a:gd name="connsiteX1" fmla="*/ 4140238 w 4349872"/>
              <a:gd name="connsiteY1" fmla="*/ 0 h 419269"/>
              <a:gd name="connsiteX2" fmla="*/ 4349872 w 4349872"/>
              <a:gd name="connsiteY2" fmla="*/ 209635 h 419269"/>
              <a:gd name="connsiteX3" fmla="*/ 4140238 w 4349872"/>
              <a:gd name="connsiteY3" fmla="*/ 419269 h 419269"/>
              <a:gd name="connsiteX4" fmla="*/ 0 w 4349872"/>
              <a:gd name="connsiteY4" fmla="*/ 419269 h 419269"/>
              <a:gd name="connsiteX5" fmla="*/ 209635 w 4349872"/>
              <a:gd name="connsiteY5" fmla="*/ 209635 h 419269"/>
              <a:gd name="connsiteX6" fmla="*/ 0 w 4349872"/>
              <a:gd name="connsiteY6" fmla="*/ 0 h 41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49872" h="419269">
                <a:moveTo>
                  <a:pt x="0" y="0"/>
                </a:moveTo>
                <a:lnTo>
                  <a:pt x="4140238" y="0"/>
                </a:lnTo>
                <a:lnTo>
                  <a:pt x="4349872" y="209635"/>
                </a:lnTo>
                <a:lnTo>
                  <a:pt x="4140238" y="419269"/>
                </a:lnTo>
                <a:lnTo>
                  <a:pt x="0" y="419269"/>
                </a:lnTo>
                <a:lnTo>
                  <a:pt x="209635" y="209635"/>
                </a:ln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43925" tIns="17145" rIns="209634" bIns="17145" numCol="1" spcCol="1270" anchor="ctr" anchorCtr="0">
            <a:noAutofit/>
          </a:bodyPr>
          <a:lstStyle/>
          <a:p>
            <a:pPr marL="0" lvl="0" indent="0" algn="ctr" defTabSz="12001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600" kern="1200" dirty="0"/>
              <a:t>Processing-unnecessary steps</a:t>
            </a: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2408C071-CDFA-4F60-8987-390D4AF796F8}"/>
              </a:ext>
            </a:extLst>
          </p:cNvPr>
          <p:cNvSpPr/>
          <p:nvPr/>
        </p:nvSpPr>
        <p:spPr>
          <a:xfrm>
            <a:off x="5298986" y="2348880"/>
            <a:ext cx="5809538" cy="733787"/>
          </a:xfrm>
          <a:custGeom>
            <a:avLst/>
            <a:gdLst>
              <a:gd name="connsiteX0" fmla="*/ 0 w 4349872"/>
              <a:gd name="connsiteY0" fmla="*/ 0 h 419269"/>
              <a:gd name="connsiteX1" fmla="*/ 4140238 w 4349872"/>
              <a:gd name="connsiteY1" fmla="*/ 0 h 419269"/>
              <a:gd name="connsiteX2" fmla="*/ 4349872 w 4349872"/>
              <a:gd name="connsiteY2" fmla="*/ 209635 h 419269"/>
              <a:gd name="connsiteX3" fmla="*/ 4140238 w 4349872"/>
              <a:gd name="connsiteY3" fmla="*/ 419269 h 419269"/>
              <a:gd name="connsiteX4" fmla="*/ 0 w 4349872"/>
              <a:gd name="connsiteY4" fmla="*/ 419269 h 419269"/>
              <a:gd name="connsiteX5" fmla="*/ 209635 w 4349872"/>
              <a:gd name="connsiteY5" fmla="*/ 209635 h 419269"/>
              <a:gd name="connsiteX6" fmla="*/ 0 w 4349872"/>
              <a:gd name="connsiteY6" fmla="*/ 0 h 419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49872" h="419269">
                <a:moveTo>
                  <a:pt x="0" y="0"/>
                </a:moveTo>
                <a:lnTo>
                  <a:pt x="4140238" y="0"/>
                </a:lnTo>
                <a:lnTo>
                  <a:pt x="4349872" y="209635"/>
                </a:lnTo>
                <a:lnTo>
                  <a:pt x="4140238" y="419269"/>
                </a:lnTo>
                <a:lnTo>
                  <a:pt x="0" y="419269"/>
                </a:lnTo>
                <a:lnTo>
                  <a:pt x="209635" y="209635"/>
                </a:ln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43925" tIns="17145" rIns="209634" bIns="17145" numCol="1" spcCol="1270" anchor="ctr" anchorCtr="0">
            <a:noAutofit/>
          </a:bodyPr>
          <a:lstStyle/>
          <a:p>
            <a:pPr marL="0" lvl="0" indent="0" algn="ctr" defTabSz="12001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600" kern="1200" dirty="0"/>
              <a:t>Inventory-Medicines, stores</a:t>
            </a:r>
          </a:p>
        </p:txBody>
      </p:sp>
    </p:spTree>
    <p:extLst>
      <p:ext uri="{BB962C8B-B14F-4D97-AF65-F5344CB8AC3E}">
        <p14:creationId xmlns:p14="http://schemas.microsoft.com/office/powerpoint/2010/main" val="234502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9E6C5C5-4E06-46AA-A804-DBDDF6DDA7E4}"/>
              </a:ext>
            </a:extLst>
          </p:cNvPr>
          <p:cNvSpPr/>
          <p:nvPr/>
        </p:nvSpPr>
        <p:spPr>
          <a:xfrm>
            <a:off x="983432" y="116632"/>
            <a:ext cx="33863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TYPICAL OPD LAYOUT</a:t>
            </a:r>
            <a:endParaRPr lang="en-IN" sz="2800" b="1" dirty="0">
              <a:solidFill>
                <a:schemeClr val="bg1"/>
              </a:solidFill>
            </a:endParaRPr>
          </a:p>
        </p:txBody>
      </p:sp>
      <p:pic>
        <p:nvPicPr>
          <p:cNvPr id="5" name="Picture 2" descr="Birth control, contraceptives and a syringe on a tabletop">
            <a:extLst>
              <a:ext uri="{FF2B5EF4-FFF2-40B4-BE49-F238E27FC236}">
                <a16:creationId xmlns:a16="http://schemas.microsoft.com/office/drawing/2014/main" id="{96AF95ED-2AED-478B-A031-B979B8A746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7547" y="1714488"/>
            <a:ext cx="2276388" cy="1828800"/>
          </a:xfrm>
          <a:prstGeom prst="rect">
            <a:avLst/>
          </a:prstGeom>
          <a:noFill/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F4F856B-DB4C-47C0-B2CF-6BD4A94874F3}"/>
              </a:ext>
            </a:extLst>
          </p:cNvPr>
          <p:cNvSpPr/>
          <p:nvPr/>
        </p:nvSpPr>
        <p:spPr>
          <a:xfrm>
            <a:off x="1500166" y="3422506"/>
            <a:ext cx="5208724" cy="13573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804856-8971-4346-B535-577076AC9D06}"/>
              </a:ext>
            </a:extLst>
          </p:cNvPr>
          <p:cNvSpPr/>
          <p:nvPr/>
        </p:nvSpPr>
        <p:spPr>
          <a:xfrm>
            <a:off x="4970280" y="850738"/>
            <a:ext cx="1738610" cy="550072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59E63DC-217E-491D-9D88-A115FAC6D69F}"/>
              </a:ext>
            </a:extLst>
          </p:cNvPr>
          <p:cNvSpPr/>
          <p:nvPr/>
        </p:nvSpPr>
        <p:spPr>
          <a:xfrm>
            <a:off x="6708890" y="1850870"/>
            <a:ext cx="2411446" cy="15716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A56520B-8F78-4713-A58D-6C6D0EAE3A6B}"/>
              </a:ext>
            </a:extLst>
          </p:cNvPr>
          <p:cNvSpPr/>
          <p:nvPr/>
        </p:nvSpPr>
        <p:spPr>
          <a:xfrm>
            <a:off x="6708890" y="4777665"/>
            <a:ext cx="2411446" cy="1562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277C927-18C4-49BE-89D7-0F9F1F3B468E}"/>
              </a:ext>
            </a:extLst>
          </p:cNvPr>
          <p:cNvSpPr/>
          <p:nvPr/>
        </p:nvSpPr>
        <p:spPr>
          <a:xfrm>
            <a:off x="2561202" y="1850870"/>
            <a:ext cx="2411446" cy="15716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C25F18F-3692-4800-B345-BFBED6B2AFB6}"/>
              </a:ext>
            </a:extLst>
          </p:cNvPr>
          <p:cNvSpPr/>
          <p:nvPr/>
        </p:nvSpPr>
        <p:spPr>
          <a:xfrm>
            <a:off x="2561202" y="850738"/>
            <a:ext cx="6559134" cy="9862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A9139E6-19A3-4A61-BBC9-60B3B3FC9594}"/>
              </a:ext>
            </a:extLst>
          </p:cNvPr>
          <p:cNvSpPr/>
          <p:nvPr/>
        </p:nvSpPr>
        <p:spPr>
          <a:xfrm>
            <a:off x="3528701" y="1809305"/>
            <a:ext cx="578747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F838C1D-D9A9-45BC-B790-481EC2B19BBE}"/>
              </a:ext>
            </a:extLst>
          </p:cNvPr>
          <p:cNvSpPr/>
          <p:nvPr/>
        </p:nvSpPr>
        <p:spPr>
          <a:xfrm rot="16200000">
            <a:off x="6483762" y="2495157"/>
            <a:ext cx="428628" cy="964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3D6C5B3-CDCD-41BF-8315-1F0577A8A48F}"/>
              </a:ext>
            </a:extLst>
          </p:cNvPr>
          <p:cNvSpPr/>
          <p:nvPr/>
        </p:nvSpPr>
        <p:spPr>
          <a:xfrm>
            <a:off x="3397197" y="4752118"/>
            <a:ext cx="578747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b="1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B1BC629-D507-475E-A2AD-58790A918F18}"/>
              </a:ext>
            </a:extLst>
          </p:cNvPr>
          <p:cNvSpPr/>
          <p:nvPr/>
        </p:nvSpPr>
        <p:spPr>
          <a:xfrm rot="16200000">
            <a:off x="6486682" y="5457671"/>
            <a:ext cx="428628" cy="964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6F36F42-D15C-4540-B141-E273CEA5E51B}"/>
              </a:ext>
            </a:extLst>
          </p:cNvPr>
          <p:cNvSpPr/>
          <p:nvPr/>
        </p:nvSpPr>
        <p:spPr>
          <a:xfrm>
            <a:off x="2529076" y="4795846"/>
            <a:ext cx="2411446" cy="1562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AA6AD4F-D73E-4C27-A805-D662329CA62D}"/>
              </a:ext>
            </a:extLst>
          </p:cNvPr>
          <p:cNvSpPr/>
          <p:nvPr/>
        </p:nvSpPr>
        <p:spPr>
          <a:xfrm rot="16200000">
            <a:off x="2338995" y="1302575"/>
            <a:ext cx="428628" cy="964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DB644BC-B349-4EA4-97E6-B5DD0D774928}"/>
              </a:ext>
            </a:extLst>
          </p:cNvPr>
          <p:cNvSpPr txBox="1"/>
          <p:nvPr/>
        </p:nvSpPr>
        <p:spPr>
          <a:xfrm>
            <a:off x="2772825" y="5279894"/>
            <a:ext cx="1929157" cy="700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Registration &amp; Billing</a:t>
            </a:r>
            <a:endParaRPr lang="en-IN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4F906C3-09E7-4EB3-A1F0-96806D0B11EE}"/>
              </a:ext>
            </a:extLst>
          </p:cNvPr>
          <p:cNvSpPr txBox="1"/>
          <p:nvPr/>
        </p:nvSpPr>
        <p:spPr>
          <a:xfrm>
            <a:off x="6939220" y="5351332"/>
            <a:ext cx="1929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Laboratory</a:t>
            </a:r>
            <a:endParaRPr lang="en-IN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7FD750C-B06C-4C6B-880E-CD81AB1A9206}"/>
              </a:ext>
            </a:extLst>
          </p:cNvPr>
          <p:cNvSpPr txBox="1"/>
          <p:nvPr/>
        </p:nvSpPr>
        <p:spPr>
          <a:xfrm>
            <a:off x="6998263" y="2364791"/>
            <a:ext cx="1929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OP Clinic</a:t>
            </a:r>
            <a:endParaRPr lang="en-IN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5503B8C-ACA6-4E11-B634-1F49F2A5F7DE}"/>
              </a:ext>
            </a:extLst>
          </p:cNvPr>
          <p:cNvSpPr txBox="1"/>
          <p:nvPr/>
        </p:nvSpPr>
        <p:spPr>
          <a:xfrm>
            <a:off x="2850576" y="2279498"/>
            <a:ext cx="1929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Dispensary</a:t>
            </a:r>
            <a:endParaRPr lang="en-IN" dirty="0">
              <a:solidFill>
                <a:srgbClr val="0070C0"/>
              </a:solidFill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7332AC6-FF3B-4C34-A6B8-DD33C6C38005}"/>
              </a:ext>
            </a:extLst>
          </p:cNvPr>
          <p:cNvCxnSpPr/>
          <p:nvPr/>
        </p:nvCxnSpPr>
        <p:spPr>
          <a:xfrm rot="10800000">
            <a:off x="1693082" y="1320932"/>
            <a:ext cx="1832699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5FC3D383-7530-4FF4-A29C-E8C7EB56916A}"/>
              </a:ext>
            </a:extLst>
          </p:cNvPr>
          <p:cNvSpPr/>
          <p:nvPr/>
        </p:nvSpPr>
        <p:spPr>
          <a:xfrm>
            <a:off x="6708890" y="3429000"/>
            <a:ext cx="2411446" cy="13573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Freeform 33">
            <a:extLst>
              <a:ext uri="{FF2B5EF4-FFF2-40B4-BE49-F238E27FC236}">
                <a16:creationId xmlns:a16="http://schemas.microsoft.com/office/drawing/2014/main" id="{FC3453B3-CE77-406A-B4E5-151301C59F59}"/>
              </a:ext>
            </a:extLst>
          </p:cNvPr>
          <p:cNvSpPr/>
          <p:nvPr/>
        </p:nvSpPr>
        <p:spPr>
          <a:xfrm>
            <a:off x="1605080" y="4502727"/>
            <a:ext cx="2065078" cy="280933"/>
          </a:xfrm>
          <a:custGeom>
            <a:avLst/>
            <a:gdLst>
              <a:gd name="connsiteX0" fmla="*/ 1551 w 1529425"/>
              <a:gd name="connsiteY0" fmla="*/ 41564 h 280933"/>
              <a:gd name="connsiteX1" fmla="*/ 140097 w 1529425"/>
              <a:gd name="connsiteY1" fmla="*/ 13855 h 280933"/>
              <a:gd name="connsiteX2" fmla="*/ 195515 w 1529425"/>
              <a:gd name="connsiteY2" fmla="*/ 0 h 280933"/>
              <a:gd name="connsiteX3" fmla="*/ 417188 w 1529425"/>
              <a:gd name="connsiteY3" fmla="*/ 13855 h 280933"/>
              <a:gd name="connsiteX4" fmla="*/ 458751 w 1529425"/>
              <a:gd name="connsiteY4" fmla="*/ 27709 h 280933"/>
              <a:gd name="connsiteX5" fmla="*/ 541878 w 1529425"/>
              <a:gd name="connsiteY5" fmla="*/ 41564 h 280933"/>
              <a:gd name="connsiteX6" fmla="*/ 597297 w 1529425"/>
              <a:gd name="connsiteY6" fmla="*/ 55418 h 280933"/>
              <a:gd name="connsiteX7" fmla="*/ 971369 w 1529425"/>
              <a:gd name="connsiteY7" fmla="*/ 69273 h 280933"/>
              <a:gd name="connsiteX8" fmla="*/ 1220751 w 1529425"/>
              <a:gd name="connsiteY8" fmla="*/ 83128 h 280933"/>
              <a:gd name="connsiteX9" fmla="*/ 1303878 w 1529425"/>
              <a:gd name="connsiteY9" fmla="*/ 110837 h 280933"/>
              <a:gd name="connsiteX10" fmla="*/ 1331588 w 1529425"/>
              <a:gd name="connsiteY10" fmla="*/ 138546 h 280933"/>
              <a:gd name="connsiteX11" fmla="*/ 1456278 w 1529425"/>
              <a:gd name="connsiteY11" fmla="*/ 193964 h 280933"/>
              <a:gd name="connsiteX12" fmla="*/ 1483988 w 1529425"/>
              <a:gd name="connsiteY12" fmla="*/ 235528 h 280933"/>
              <a:gd name="connsiteX13" fmla="*/ 1525551 w 1529425"/>
              <a:gd name="connsiteY13" fmla="*/ 277091 h 280933"/>
              <a:gd name="connsiteX14" fmla="*/ 1511697 w 1529425"/>
              <a:gd name="connsiteY14" fmla="*/ 277091 h 280933"/>
              <a:gd name="connsiteX15" fmla="*/ 1525551 w 1529425"/>
              <a:gd name="connsiteY15" fmla="*/ 235528 h 280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529425" h="280933">
                <a:moveTo>
                  <a:pt x="1551" y="41564"/>
                </a:moveTo>
                <a:cubicBezTo>
                  <a:pt x="86911" y="13110"/>
                  <a:pt x="0" y="39327"/>
                  <a:pt x="140097" y="13855"/>
                </a:cubicBezTo>
                <a:cubicBezTo>
                  <a:pt x="158831" y="10449"/>
                  <a:pt x="177042" y="4618"/>
                  <a:pt x="195515" y="0"/>
                </a:cubicBezTo>
                <a:cubicBezTo>
                  <a:pt x="269406" y="4618"/>
                  <a:pt x="343560" y="6105"/>
                  <a:pt x="417188" y="13855"/>
                </a:cubicBezTo>
                <a:cubicBezTo>
                  <a:pt x="431711" y="15384"/>
                  <a:pt x="444495" y="24541"/>
                  <a:pt x="458751" y="27709"/>
                </a:cubicBezTo>
                <a:cubicBezTo>
                  <a:pt x="486173" y="33803"/>
                  <a:pt x="514332" y="36055"/>
                  <a:pt x="541878" y="41564"/>
                </a:cubicBezTo>
                <a:cubicBezTo>
                  <a:pt x="560550" y="45298"/>
                  <a:pt x="578295" y="54192"/>
                  <a:pt x="597297" y="55418"/>
                </a:cubicBezTo>
                <a:cubicBezTo>
                  <a:pt x="721814" y="63451"/>
                  <a:pt x="846716" y="63733"/>
                  <a:pt x="971369" y="69273"/>
                </a:cubicBezTo>
                <a:cubicBezTo>
                  <a:pt x="1054542" y="72970"/>
                  <a:pt x="1137624" y="78510"/>
                  <a:pt x="1220751" y="83128"/>
                </a:cubicBezTo>
                <a:cubicBezTo>
                  <a:pt x="1248460" y="92364"/>
                  <a:pt x="1283225" y="90184"/>
                  <a:pt x="1303878" y="110837"/>
                </a:cubicBezTo>
                <a:cubicBezTo>
                  <a:pt x="1313115" y="120073"/>
                  <a:pt x="1319905" y="132704"/>
                  <a:pt x="1331588" y="138546"/>
                </a:cubicBezTo>
                <a:cubicBezTo>
                  <a:pt x="1529425" y="237463"/>
                  <a:pt x="1334024" y="112460"/>
                  <a:pt x="1456278" y="193964"/>
                </a:cubicBezTo>
                <a:cubicBezTo>
                  <a:pt x="1465515" y="207819"/>
                  <a:pt x="1472214" y="223754"/>
                  <a:pt x="1483988" y="235528"/>
                </a:cubicBezTo>
                <a:cubicBezTo>
                  <a:pt x="1529393" y="280933"/>
                  <a:pt x="1525551" y="242389"/>
                  <a:pt x="1525551" y="277091"/>
                </a:cubicBezTo>
                <a:lnTo>
                  <a:pt x="1511697" y="277091"/>
                </a:lnTo>
                <a:lnTo>
                  <a:pt x="1525551" y="235528"/>
                </a:lnTo>
              </a:path>
            </a:pathLst>
          </a:cu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Freeform 36">
            <a:extLst>
              <a:ext uri="{FF2B5EF4-FFF2-40B4-BE49-F238E27FC236}">
                <a16:creationId xmlns:a16="http://schemas.microsoft.com/office/drawing/2014/main" id="{39F4B47D-9083-457B-B382-84AA6BDADDD2}"/>
              </a:ext>
            </a:extLst>
          </p:cNvPr>
          <p:cNvSpPr/>
          <p:nvPr/>
        </p:nvSpPr>
        <p:spPr>
          <a:xfrm>
            <a:off x="3664928" y="2575079"/>
            <a:ext cx="3493418" cy="2163176"/>
          </a:xfrm>
          <a:custGeom>
            <a:avLst/>
            <a:gdLst>
              <a:gd name="connsiteX0" fmla="*/ 0 w 2587273"/>
              <a:gd name="connsiteY0" fmla="*/ 2163176 h 2163176"/>
              <a:gd name="connsiteX1" fmla="*/ 13855 w 2587273"/>
              <a:gd name="connsiteY1" fmla="*/ 2010776 h 2163176"/>
              <a:gd name="connsiteX2" fmla="*/ 41564 w 2587273"/>
              <a:gd name="connsiteY2" fmla="*/ 1886085 h 2163176"/>
              <a:gd name="connsiteX3" fmla="*/ 55418 w 2587273"/>
              <a:gd name="connsiteY3" fmla="*/ 1802957 h 2163176"/>
              <a:gd name="connsiteX4" fmla="*/ 83127 w 2587273"/>
              <a:gd name="connsiteY4" fmla="*/ 1719830 h 2163176"/>
              <a:gd name="connsiteX5" fmla="*/ 180109 w 2587273"/>
              <a:gd name="connsiteY5" fmla="*/ 1498157 h 2163176"/>
              <a:gd name="connsiteX6" fmla="*/ 221673 w 2587273"/>
              <a:gd name="connsiteY6" fmla="*/ 1484303 h 2163176"/>
              <a:gd name="connsiteX7" fmla="*/ 360218 w 2587273"/>
              <a:gd name="connsiteY7" fmla="*/ 1428885 h 2163176"/>
              <a:gd name="connsiteX8" fmla="*/ 401782 w 2587273"/>
              <a:gd name="connsiteY8" fmla="*/ 1345757 h 2163176"/>
              <a:gd name="connsiteX9" fmla="*/ 429491 w 2587273"/>
              <a:gd name="connsiteY9" fmla="*/ 1290339 h 2163176"/>
              <a:gd name="connsiteX10" fmla="*/ 457200 w 2587273"/>
              <a:gd name="connsiteY10" fmla="*/ 1193357 h 2163176"/>
              <a:gd name="connsiteX11" fmla="*/ 498764 w 2587273"/>
              <a:gd name="connsiteY11" fmla="*/ 1165648 h 2163176"/>
              <a:gd name="connsiteX12" fmla="*/ 540327 w 2587273"/>
              <a:gd name="connsiteY12" fmla="*/ 1124085 h 2163176"/>
              <a:gd name="connsiteX13" fmla="*/ 623455 w 2587273"/>
              <a:gd name="connsiteY13" fmla="*/ 1082521 h 2163176"/>
              <a:gd name="connsiteX14" fmla="*/ 678873 w 2587273"/>
              <a:gd name="connsiteY14" fmla="*/ 1040957 h 2163176"/>
              <a:gd name="connsiteX15" fmla="*/ 775855 w 2587273"/>
              <a:gd name="connsiteY15" fmla="*/ 1013248 h 2163176"/>
              <a:gd name="connsiteX16" fmla="*/ 845127 w 2587273"/>
              <a:gd name="connsiteY16" fmla="*/ 943976 h 2163176"/>
              <a:gd name="connsiteX17" fmla="*/ 900546 w 2587273"/>
              <a:gd name="connsiteY17" fmla="*/ 902412 h 2163176"/>
              <a:gd name="connsiteX18" fmla="*/ 955964 w 2587273"/>
              <a:gd name="connsiteY18" fmla="*/ 888557 h 2163176"/>
              <a:gd name="connsiteX19" fmla="*/ 1039091 w 2587273"/>
              <a:gd name="connsiteY19" fmla="*/ 846994 h 2163176"/>
              <a:gd name="connsiteX20" fmla="*/ 1122218 w 2587273"/>
              <a:gd name="connsiteY20" fmla="*/ 805430 h 2163176"/>
              <a:gd name="connsiteX21" fmla="*/ 1136073 w 2587273"/>
              <a:gd name="connsiteY21" fmla="*/ 763866 h 2163176"/>
              <a:gd name="connsiteX22" fmla="*/ 1177637 w 2587273"/>
              <a:gd name="connsiteY22" fmla="*/ 750012 h 2163176"/>
              <a:gd name="connsiteX23" fmla="*/ 1260764 w 2587273"/>
              <a:gd name="connsiteY23" fmla="*/ 708448 h 2163176"/>
              <a:gd name="connsiteX24" fmla="*/ 1302327 w 2587273"/>
              <a:gd name="connsiteY24" fmla="*/ 666885 h 2163176"/>
              <a:gd name="connsiteX25" fmla="*/ 1399309 w 2587273"/>
              <a:gd name="connsiteY25" fmla="*/ 639176 h 2163176"/>
              <a:gd name="connsiteX26" fmla="*/ 1482437 w 2587273"/>
              <a:gd name="connsiteY26" fmla="*/ 611466 h 2163176"/>
              <a:gd name="connsiteX27" fmla="*/ 1537855 w 2587273"/>
              <a:gd name="connsiteY27" fmla="*/ 486776 h 2163176"/>
              <a:gd name="connsiteX28" fmla="*/ 1579418 w 2587273"/>
              <a:gd name="connsiteY28" fmla="*/ 403648 h 2163176"/>
              <a:gd name="connsiteX29" fmla="*/ 1607127 w 2587273"/>
              <a:gd name="connsiteY29" fmla="*/ 348230 h 2163176"/>
              <a:gd name="connsiteX30" fmla="*/ 1648691 w 2587273"/>
              <a:gd name="connsiteY30" fmla="*/ 320521 h 2163176"/>
              <a:gd name="connsiteX31" fmla="*/ 1704109 w 2587273"/>
              <a:gd name="connsiteY31" fmla="*/ 237394 h 2163176"/>
              <a:gd name="connsiteX32" fmla="*/ 1745673 w 2587273"/>
              <a:gd name="connsiteY32" fmla="*/ 154266 h 2163176"/>
              <a:gd name="connsiteX33" fmla="*/ 1787237 w 2587273"/>
              <a:gd name="connsiteY33" fmla="*/ 126557 h 2163176"/>
              <a:gd name="connsiteX34" fmla="*/ 1814946 w 2587273"/>
              <a:gd name="connsiteY34" fmla="*/ 84994 h 2163176"/>
              <a:gd name="connsiteX35" fmla="*/ 2133600 w 2587273"/>
              <a:gd name="connsiteY35" fmla="*/ 43430 h 2163176"/>
              <a:gd name="connsiteX36" fmla="*/ 2438400 w 2587273"/>
              <a:gd name="connsiteY36" fmla="*/ 29576 h 2163176"/>
              <a:gd name="connsiteX37" fmla="*/ 2576946 w 2587273"/>
              <a:gd name="connsiteY37" fmla="*/ 29576 h 2163176"/>
              <a:gd name="connsiteX38" fmla="*/ 2535382 w 2587273"/>
              <a:gd name="connsiteY38" fmla="*/ 15721 h 2163176"/>
              <a:gd name="connsiteX39" fmla="*/ 2507673 w 2587273"/>
              <a:gd name="connsiteY39" fmla="*/ 29576 h 2163176"/>
              <a:gd name="connsiteX40" fmla="*/ 2507673 w 2587273"/>
              <a:gd name="connsiteY40" fmla="*/ 29576 h 2163176"/>
              <a:gd name="connsiteX41" fmla="*/ 2563091 w 2587273"/>
              <a:gd name="connsiteY41" fmla="*/ 43430 h 2163176"/>
              <a:gd name="connsiteX42" fmla="*/ 2563091 w 2587273"/>
              <a:gd name="connsiteY42" fmla="*/ 43430 h 2163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587273" h="2163176">
                <a:moveTo>
                  <a:pt x="0" y="2163176"/>
                </a:moveTo>
                <a:cubicBezTo>
                  <a:pt x="4618" y="2112376"/>
                  <a:pt x="7528" y="2061392"/>
                  <a:pt x="13855" y="2010776"/>
                </a:cubicBezTo>
                <a:cubicBezTo>
                  <a:pt x="21923" y="1946228"/>
                  <a:pt x="29695" y="1945430"/>
                  <a:pt x="41564" y="1886085"/>
                </a:cubicBezTo>
                <a:cubicBezTo>
                  <a:pt x="47073" y="1858539"/>
                  <a:pt x="48605" y="1830210"/>
                  <a:pt x="55418" y="1802957"/>
                </a:cubicBezTo>
                <a:cubicBezTo>
                  <a:pt x="62502" y="1774621"/>
                  <a:pt x="75103" y="1747914"/>
                  <a:pt x="83127" y="1719830"/>
                </a:cubicBezTo>
                <a:cubicBezTo>
                  <a:pt x="113822" y="1612400"/>
                  <a:pt x="99328" y="1589036"/>
                  <a:pt x="180109" y="1498157"/>
                </a:cubicBezTo>
                <a:cubicBezTo>
                  <a:pt x="189811" y="1487242"/>
                  <a:pt x="208611" y="1490834"/>
                  <a:pt x="221673" y="1484303"/>
                </a:cubicBezTo>
                <a:cubicBezTo>
                  <a:pt x="340962" y="1424659"/>
                  <a:pt x="238461" y="1453236"/>
                  <a:pt x="360218" y="1428885"/>
                </a:cubicBezTo>
                <a:cubicBezTo>
                  <a:pt x="413468" y="1349009"/>
                  <a:pt x="367365" y="1426062"/>
                  <a:pt x="401782" y="1345757"/>
                </a:cubicBezTo>
                <a:cubicBezTo>
                  <a:pt x="409918" y="1326774"/>
                  <a:pt x="422239" y="1309677"/>
                  <a:pt x="429491" y="1290339"/>
                </a:cubicBezTo>
                <a:cubicBezTo>
                  <a:pt x="431246" y="1285658"/>
                  <a:pt x="449322" y="1203205"/>
                  <a:pt x="457200" y="1193357"/>
                </a:cubicBezTo>
                <a:cubicBezTo>
                  <a:pt x="467602" y="1180355"/>
                  <a:pt x="485972" y="1176308"/>
                  <a:pt x="498764" y="1165648"/>
                </a:cubicBezTo>
                <a:cubicBezTo>
                  <a:pt x="513816" y="1153105"/>
                  <a:pt x="525275" y="1136628"/>
                  <a:pt x="540327" y="1124085"/>
                </a:cubicBezTo>
                <a:cubicBezTo>
                  <a:pt x="576137" y="1094244"/>
                  <a:pt x="581799" y="1096407"/>
                  <a:pt x="623455" y="1082521"/>
                </a:cubicBezTo>
                <a:cubicBezTo>
                  <a:pt x="641928" y="1068666"/>
                  <a:pt x="658824" y="1052413"/>
                  <a:pt x="678873" y="1040957"/>
                </a:cubicBezTo>
                <a:cubicBezTo>
                  <a:pt x="694328" y="1032126"/>
                  <a:pt x="763863" y="1016246"/>
                  <a:pt x="775855" y="1013248"/>
                </a:cubicBezTo>
                <a:cubicBezTo>
                  <a:pt x="816159" y="952793"/>
                  <a:pt x="786351" y="985959"/>
                  <a:pt x="845127" y="943976"/>
                </a:cubicBezTo>
                <a:cubicBezTo>
                  <a:pt x="863917" y="930554"/>
                  <a:pt x="879893" y="912739"/>
                  <a:pt x="900546" y="902412"/>
                </a:cubicBezTo>
                <a:cubicBezTo>
                  <a:pt x="917577" y="893896"/>
                  <a:pt x="937491" y="893175"/>
                  <a:pt x="955964" y="888557"/>
                </a:cubicBezTo>
                <a:cubicBezTo>
                  <a:pt x="1075072" y="809151"/>
                  <a:pt x="924376" y="904350"/>
                  <a:pt x="1039091" y="846994"/>
                </a:cubicBezTo>
                <a:cubicBezTo>
                  <a:pt x="1146532" y="793275"/>
                  <a:pt x="1017739" y="840258"/>
                  <a:pt x="1122218" y="805430"/>
                </a:cubicBezTo>
                <a:cubicBezTo>
                  <a:pt x="1126836" y="791575"/>
                  <a:pt x="1125746" y="774193"/>
                  <a:pt x="1136073" y="763866"/>
                </a:cubicBezTo>
                <a:cubicBezTo>
                  <a:pt x="1146400" y="753539"/>
                  <a:pt x="1164575" y="756543"/>
                  <a:pt x="1177637" y="750012"/>
                </a:cubicBezTo>
                <a:cubicBezTo>
                  <a:pt x="1285075" y="696294"/>
                  <a:pt x="1156284" y="743275"/>
                  <a:pt x="1260764" y="708448"/>
                </a:cubicBezTo>
                <a:cubicBezTo>
                  <a:pt x="1274618" y="694594"/>
                  <a:pt x="1286025" y="677753"/>
                  <a:pt x="1302327" y="666885"/>
                </a:cubicBezTo>
                <a:cubicBezTo>
                  <a:pt x="1315028" y="658418"/>
                  <a:pt x="1390907" y="641697"/>
                  <a:pt x="1399309" y="639176"/>
                </a:cubicBezTo>
                <a:cubicBezTo>
                  <a:pt x="1427285" y="630783"/>
                  <a:pt x="1482437" y="611466"/>
                  <a:pt x="1482437" y="611466"/>
                </a:cubicBezTo>
                <a:cubicBezTo>
                  <a:pt x="1515411" y="512543"/>
                  <a:pt x="1493944" y="552641"/>
                  <a:pt x="1537855" y="486776"/>
                </a:cubicBezTo>
                <a:cubicBezTo>
                  <a:pt x="1563255" y="410573"/>
                  <a:pt x="1536447" y="478847"/>
                  <a:pt x="1579418" y="403648"/>
                </a:cubicBezTo>
                <a:cubicBezTo>
                  <a:pt x="1589665" y="385716"/>
                  <a:pt x="1593905" y="364096"/>
                  <a:pt x="1607127" y="348230"/>
                </a:cubicBezTo>
                <a:cubicBezTo>
                  <a:pt x="1617787" y="335438"/>
                  <a:pt x="1634836" y="329757"/>
                  <a:pt x="1648691" y="320521"/>
                </a:cubicBezTo>
                <a:cubicBezTo>
                  <a:pt x="1667164" y="292812"/>
                  <a:pt x="1693578" y="268987"/>
                  <a:pt x="1704109" y="237394"/>
                </a:cubicBezTo>
                <a:cubicBezTo>
                  <a:pt x="1715377" y="203590"/>
                  <a:pt x="1718816" y="181123"/>
                  <a:pt x="1745673" y="154266"/>
                </a:cubicBezTo>
                <a:cubicBezTo>
                  <a:pt x="1757447" y="142492"/>
                  <a:pt x="1773382" y="135793"/>
                  <a:pt x="1787237" y="126557"/>
                </a:cubicBezTo>
                <a:cubicBezTo>
                  <a:pt x="1796473" y="112703"/>
                  <a:pt x="1800826" y="93819"/>
                  <a:pt x="1814946" y="84994"/>
                </a:cubicBezTo>
                <a:cubicBezTo>
                  <a:pt x="1891424" y="37195"/>
                  <a:pt x="2087709" y="46130"/>
                  <a:pt x="2133600" y="43430"/>
                </a:cubicBezTo>
                <a:cubicBezTo>
                  <a:pt x="2307321" y="0"/>
                  <a:pt x="2206451" y="13008"/>
                  <a:pt x="2438400" y="29576"/>
                </a:cubicBezTo>
                <a:cubicBezTo>
                  <a:pt x="2469187" y="35733"/>
                  <a:pt x="2546159" y="60363"/>
                  <a:pt x="2576946" y="29576"/>
                </a:cubicBezTo>
                <a:cubicBezTo>
                  <a:pt x="2587273" y="19249"/>
                  <a:pt x="2549986" y="15721"/>
                  <a:pt x="2535382" y="15721"/>
                </a:cubicBezTo>
                <a:cubicBezTo>
                  <a:pt x="2525055" y="15721"/>
                  <a:pt x="2516909" y="24958"/>
                  <a:pt x="2507673" y="29576"/>
                </a:cubicBezTo>
                <a:lnTo>
                  <a:pt x="2507673" y="29576"/>
                </a:lnTo>
                <a:lnTo>
                  <a:pt x="2563091" y="43430"/>
                </a:lnTo>
                <a:lnTo>
                  <a:pt x="2563091" y="43430"/>
                </a:lnTo>
              </a:path>
            </a:pathLst>
          </a:custGeom>
          <a:ln w="285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Freeform 37">
            <a:extLst>
              <a:ext uri="{FF2B5EF4-FFF2-40B4-BE49-F238E27FC236}">
                <a16:creationId xmlns:a16="http://schemas.microsoft.com/office/drawing/2014/main" id="{462ED301-44BE-4EA5-85A9-0A4D159AFC2D}"/>
              </a:ext>
            </a:extLst>
          </p:cNvPr>
          <p:cNvSpPr/>
          <p:nvPr/>
        </p:nvSpPr>
        <p:spPr>
          <a:xfrm>
            <a:off x="3773224" y="2646218"/>
            <a:ext cx="3315056" cy="2147455"/>
          </a:xfrm>
          <a:custGeom>
            <a:avLst/>
            <a:gdLst>
              <a:gd name="connsiteX0" fmla="*/ 2455176 w 2455176"/>
              <a:gd name="connsiteY0" fmla="*/ 0 h 2147455"/>
              <a:gd name="connsiteX1" fmla="*/ 2385903 w 2455176"/>
              <a:gd name="connsiteY1" fmla="*/ 13855 h 2147455"/>
              <a:gd name="connsiteX2" fmla="*/ 2191940 w 2455176"/>
              <a:gd name="connsiteY2" fmla="*/ 41564 h 2147455"/>
              <a:gd name="connsiteX3" fmla="*/ 2150376 w 2455176"/>
              <a:gd name="connsiteY3" fmla="*/ 55418 h 2147455"/>
              <a:gd name="connsiteX4" fmla="*/ 2025685 w 2455176"/>
              <a:gd name="connsiteY4" fmla="*/ 83127 h 2147455"/>
              <a:gd name="connsiteX5" fmla="*/ 1942558 w 2455176"/>
              <a:gd name="connsiteY5" fmla="*/ 110837 h 2147455"/>
              <a:gd name="connsiteX6" fmla="*/ 1900994 w 2455176"/>
              <a:gd name="connsiteY6" fmla="*/ 138546 h 2147455"/>
              <a:gd name="connsiteX7" fmla="*/ 1804012 w 2455176"/>
              <a:gd name="connsiteY7" fmla="*/ 235527 h 2147455"/>
              <a:gd name="connsiteX8" fmla="*/ 1693176 w 2455176"/>
              <a:gd name="connsiteY8" fmla="*/ 263237 h 2147455"/>
              <a:gd name="connsiteX9" fmla="*/ 1651612 w 2455176"/>
              <a:gd name="connsiteY9" fmla="*/ 304800 h 2147455"/>
              <a:gd name="connsiteX10" fmla="*/ 1610049 w 2455176"/>
              <a:gd name="connsiteY10" fmla="*/ 332509 h 2147455"/>
              <a:gd name="connsiteX11" fmla="*/ 1582340 w 2455176"/>
              <a:gd name="connsiteY11" fmla="*/ 374073 h 2147455"/>
              <a:gd name="connsiteX12" fmla="*/ 1554631 w 2455176"/>
              <a:gd name="connsiteY12" fmla="*/ 471055 h 2147455"/>
              <a:gd name="connsiteX13" fmla="*/ 1499212 w 2455176"/>
              <a:gd name="connsiteY13" fmla="*/ 554182 h 2147455"/>
              <a:gd name="connsiteX14" fmla="*/ 1443794 w 2455176"/>
              <a:gd name="connsiteY14" fmla="*/ 637309 h 2147455"/>
              <a:gd name="connsiteX15" fmla="*/ 1388376 w 2455176"/>
              <a:gd name="connsiteY15" fmla="*/ 720437 h 2147455"/>
              <a:gd name="connsiteX16" fmla="*/ 1332958 w 2455176"/>
              <a:gd name="connsiteY16" fmla="*/ 789709 h 2147455"/>
              <a:gd name="connsiteX17" fmla="*/ 1305249 w 2455176"/>
              <a:gd name="connsiteY17" fmla="*/ 831273 h 2147455"/>
              <a:gd name="connsiteX18" fmla="*/ 1180558 w 2455176"/>
              <a:gd name="connsiteY18" fmla="*/ 928255 h 2147455"/>
              <a:gd name="connsiteX19" fmla="*/ 1111285 w 2455176"/>
              <a:gd name="connsiteY19" fmla="*/ 942109 h 2147455"/>
              <a:gd name="connsiteX20" fmla="*/ 1028158 w 2455176"/>
              <a:gd name="connsiteY20" fmla="*/ 997527 h 2147455"/>
              <a:gd name="connsiteX21" fmla="*/ 958885 w 2455176"/>
              <a:gd name="connsiteY21" fmla="*/ 1066800 h 2147455"/>
              <a:gd name="connsiteX22" fmla="*/ 917321 w 2455176"/>
              <a:gd name="connsiteY22" fmla="*/ 1080655 h 2147455"/>
              <a:gd name="connsiteX23" fmla="*/ 875758 w 2455176"/>
              <a:gd name="connsiteY23" fmla="*/ 1108364 h 2147455"/>
              <a:gd name="connsiteX24" fmla="*/ 792631 w 2455176"/>
              <a:gd name="connsiteY24" fmla="*/ 1136073 h 2147455"/>
              <a:gd name="connsiteX25" fmla="*/ 723358 w 2455176"/>
              <a:gd name="connsiteY25" fmla="*/ 1205346 h 2147455"/>
              <a:gd name="connsiteX26" fmla="*/ 640231 w 2455176"/>
              <a:gd name="connsiteY26" fmla="*/ 1233055 h 2147455"/>
              <a:gd name="connsiteX27" fmla="*/ 598667 w 2455176"/>
              <a:gd name="connsiteY27" fmla="*/ 1274618 h 2147455"/>
              <a:gd name="connsiteX28" fmla="*/ 557103 w 2455176"/>
              <a:gd name="connsiteY28" fmla="*/ 1302327 h 2147455"/>
              <a:gd name="connsiteX29" fmla="*/ 543249 w 2455176"/>
              <a:gd name="connsiteY29" fmla="*/ 1343891 h 2147455"/>
              <a:gd name="connsiteX30" fmla="*/ 460121 w 2455176"/>
              <a:gd name="connsiteY30" fmla="*/ 1385455 h 2147455"/>
              <a:gd name="connsiteX31" fmla="*/ 376994 w 2455176"/>
              <a:gd name="connsiteY31" fmla="*/ 1454727 h 2147455"/>
              <a:gd name="connsiteX32" fmla="*/ 321576 w 2455176"/>
              <a:gd name="connsiteY32" fmla="*/ 1524000 h 2147455"/>
              <a:gd name="connsiteX33" fmla="*/ 280012 w 2455176"/>
              <a:gd name="connsiteY33" fmla="*/ 1607127 h 2147455"/>
              <a:gd name="connsiteX34" fmla="*/ 238449 w 2455176"/>
              <a:gd name="connsiteY34" fmla="*/ 1620982 h 2147455"/>
              <a:gd name="connsiteX35" fmla="*/ 196885 w 2455176"/>
              <a:gd name="connsiteY35" fmla="*/ 1648691 h 2147455"/>
              <a:gd name="connsiteX36" fmla="*/ 169176 w 2455176"/>
              <a:gd name="connsiteY36" fmla="*/ 1690255 h 2147455"/>
              <a:gd name="connsiteX37" fmla="*/ 127612 w 2455176"/>
              <a:gd name="connsiteY37" fmla="*/ 1731818 h 2147455"/>
              <a:gd name="connsiteX38" fmla="*/ 99903 w 2455176"/>
              <a:gd name="connsiteY38" fmla="*/ 1814946 h 2147455"/>
              <a:gd name="connsiteX39" fmla="*/ 72194 w 2455176"/>
              <a:gd name="connsiteY39" fmla="*/ 1856509 h 2147455"/>
              <a:gd name="connsiteX40" fmla="*/ 58340 w 2455176"/>
              <a:gd name="connsiteY40" fmla="*/ 1911927 h 2147455"/>
              <a:gd name="connsiteX41" fmla="*/ 30631 w 2455176"/>
              <a:gd name="connsiteY41" fmla="*/ 1995055 h 2147455"/>
              <a:gd name="connsiteX42" fmla="*/ 16776 w 2455176"/>
              <a:gd name="connsiteY42" fmla="*/ 2064327 h 2147455"/>
              <a:gd name="connsiteX43" fmla="*/ 2921 w 2455176"/>
              <a:gd name="connsiteY43" fmla="*/ 2133600 h 2147455"/>
              <a:gd name="connsiteX44" fmla="*/ 2921 w 2455176"/>
              <a:gd name="connsiteY44" fmla="*/ 2147455 h 2147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2455176" h="2147455">
                <a:moveTo>
                  <a:pt x="2455176" y="0"/>
                </a:moveTo>
                <a:cubicBezTo>
                  <a:pt x="2432085" y="4618"/>
                  <a:pt x="2409177" y="10274"/>
                  <a:pt x="2385903" y="13855"/>
                </a:cubicBezTo>
                <a:cubicBezTo>
                  <a:pt x="2317721" y="24344"/>
                  <a:pt x="2258581" y="26755"/>
                  <a:pt x="2191940" y="41564"/>
                </a:cubicBezTo>
                <a:cubicBezTo>
                  <a:pt x="2177684" y="44732"/>
                  <a:pt x="2164544" y="51876"/>
                  <a:pt x="2150376" y="55418"/>
                </a:cubicBezTo>
                <a:cubicBezTo>
                  <a:pt x="2071314" y="75183"/>
                  <a:pt x="2096766" y="61802"/>
                  <a:pt x="2025685" y="83127"/>
                </a:cubicBezTo>
                <a:cubicBezTo>
                  <a:pt x="1997709" y="91520"/>
                  <a:pt x="1966861" y="94635"/>
                  <a:pt x="1942558" y="110837"/>
                </a:cubicBezTo>
                <a:lnTo>
                  <a:pt x="1900994" y="138546"/>
                </a:lnTo>
                <a:cubicBezTo>
                  <a:pt x="1845711" y="221471"/>
                  <a:pt x="1873558" y="216560"/>
                  <a:pt x="1804012" y="235527"/>
                </a:cubicBezTo>
                <a:cubicBezTo>
                  <a:pt x="1767271" y="245547"/>
                  <a:pt x="1693176" y="263237"/>
                  <a:pt x="1693176" y="263237"/>
                </a:cubicBezTo>
                <a:cubicBezTo>
                  <a:pt x="1679321" y="277091"/>
                  <a:pt x="1666664" y="292257"/>
                  <a:pt x="1651612" y="304800"/>
                </a:cubicBezTo>
                <a:cubicBezTo>
                  <a:pt x="1638820" y="315460"/>
                  <a:pt x="1621823" y="320735"/>
                  <a:pt x="1610049" y="332509"/>
                </a:cubicBezTo>
                <a:cubicBezTo>
                  <a:pt x="1598275" y="344283"/>
                  <a:pt x="1591576" y="360218"/>
                  <a:pt x="1582340" y="374073"/>
                </a:cubicBezTo>
                <a:cubicBezTo>
                  <a:pt x="1579080" y="387111"/>
                  <a:pt x="1563663" y="454797"/>
                  <a:pt x="1554631" y="471055"/>
                </a:cubicBezTo>
                <a:cubicBezTo>
                  <a:pt x="1538458" y="500166"/>
                  <a:pt x="1499212" y="554182"/>
                  <a:pt x="1499212" y="554182"/>
                </a:cubicBezTo>
                <a:cubicBezTo>
                  <a:pt x="1466271" y="653011"/>
                  <a:pt x="1512981" y="533529"/>
                  <a:pt x="1443794" y="637309"/>
                </a:cubicBezTo>
                <a:cubicBezTo>
                  <a:pt x="1363589" y="757616"/>
                  <a:pt x="1520973" y="587840"/>
                  <a:pt x="1388376" y="720437"/>
                </a:cubicBezTo>
                <a:cubicBezTo>
                  <a:pt x="1361403" y="801353"/>
                  <a:pt x="1395625" y="727041"/>
                  <a:pt x="1332958" y="789709"/>
                </a:cubicBezTo>
                <a:cubicBezTo>
                  <a:pt x="1321184" y="801483"/>
                  <a:pt x="1315909" y="818481"/>
                  <a:pt x="1305249" y="831273"/>
                </a:cubicBezTo>
                <a:cubicBezTo>
                  <a:pt x="1280460" y="861020"/>
                  <a:pt x="1211453" y="922076"/>
                  <a:pt x="1180558" y="928255"/>
                </a:cubicBezTo>
                <a:lnTo>
                  <a:pt x="1111285" y="942109"/>
                </a:lnTo>
                <a:cubicBezTo>
                  <a:pt x="1083576" y="960582"/>
                  <a:pt x="1051706" y="973979"/>
                  <a:pt x="1028158" y="997527"/>
                </a:cubicBezTo>
                <a:cubicBezTo>
                  <a:pt x="1005067" y="1020618"/>
                  <a:pt x="989865" y="1056473"/>
                  <a:pt x="958885" y="1066800"/>
                </a:cubicBezTo>
                <a:cubicBezTo>
                  <a:pt x="945030" y="1071418"/>
                  <a:pt x="930383" y="1074124"/>
                  <a:pt x="917321" y="1080655"/>
                </a:cubicBezTo>
                <a:cubicBezTo>
                  <a:pt x="902428" y="1088102"/>
                  <a:pt x="890974" y="1101601"/>
                  <a:pt x="875758" y="1108364"/>
                </a:cubicBezTo>
                <a:cubicBezTo>
                  <a:pt x="849068" y="1120226"/>
                  <a:pt x="792631" y="1136073"/>
                  <a:pt x="792631" y="1136073"/>
                </a:cubicBezTo>
                <a:cubicBezTo>
                  <a:pt x="769540" y="1159164"/>
                  <a:pt x="754338" y="1195019"/>
                  <a:pt x="723358" y="1205346"/>
                </a:cubicBezTo>
                <a:lnTo>
                  <a:pt x="640231" y="1233055"/>
                </a:lnTo>
                <a:cubicBezTo>
                  <a:pt x="626376" y="1246909"/>
                  <a:pt x="613719" y="1262075"/>
                  <a:pt x="598667" y="1274618"/>
                </a:cubicBezTo>
                <a:cubicBezTo>
                  <a:pt x="585875" y="1285278"/>
                  <a:pt x="567505" y="1289325"/>
                  <a:pt x="557103" y="1302327"/>
                </a:cubicBezTo>
                <a:cubicBezTo>
                  <a:pt x="547980" y="1313731"/>
                  <a:pt x="552372" y="1332487"/>
                  <a:pt x="543249" y="1343891"/>
                </a:cubicBezTo>
                <a:cubicBezTo>
                  <a:pt x="516780" y="1376977"/>
                  <a:pt x="493585" y="1368723"/>
                  <a:pt x="460121" y="1385455"/>
                </a:cubicBezTo>
                <a:cubicBezTo>
                  <a:pt x="421545" y="1404743"/>
                  <a:pt x="407634" y="1424088"/>
                  <a:pt x="376994" y="1454727"/>
                </a:cubicBezTo>
                <a:cubicBezTo>
                  <a:pt x="342172" y="1559197"/>
                  <a:pt x="393195" y="1434478"/>
                  <a:pt x="321576" y="1524000"/>
                </a:cubicBezTo>
                <a:cubicBezTo>
                  <a:pt x="276954" y="1579776"/>
                  <a:pt x="344897" y="1555219"/>
                  <a:pt x="280012" y="1607127"/>
                </a:cubicBezTo>
                <a:cubicBezTo>
                  <a:pt x="268608" y="1616250"/>
                  <a:pt x="251511" y="1614451"/>
                  <a:pt x="238449" y="1620982"/>
                </a:cubicBezTo>
                <a:cubicBezTo>
                  <a:pt x="223556" y="1628429"/>
                  <a:pt x="210740" y="1639455"/>
                  <a:pt x="196885" y="1648691"/>
                </a:cubicBezTo>
                <a:cubicBezTo>
                  <a:pt x="187649" y="1662546"/>
                  <a:pt x="179836" y="1677463"/>
                  <a:pt x="169176" y="1690255"/>
                </a:cubicBezTo>
                <a:cubicBezTo>
                  <a:pt x="156633" y="1705307"/>
                  <a:pt x="137127" y="1714690"/>
                  <a:pt x="127612" y="1731818"/>
                </a:cubicBezTo>
                <a:cubicBezTo>
                  <a:pt x="113427" y="1757351"/>
                  <a:pt x="116105" y="1790643"/>
                  <a:pt x="99903" y="1814946"/>
                </a:cubicBezTo>
                <a:lnTo>
                  <a:pt x="72194" y="1856509"/>
                </a:lnTo>
                <a:cubicBezTo>
                  <a:pt x="67576" y="1874982"/>
                  <a:pt x="63811" y="1893689"/>
                  <a:pt x="58340" y="1911927"/>
                </a:cubicBezTo>
                <a:cubicBezTo>
                  <a:pt x="49947" y="1939903"/>
                  <a:pt x="36359" y="1966414"/>
                  <a:pt x="30631" y="1995055"/>
                </a:cubicBezTo>
                <a:cubicBezTo>
                  <a:pt x="26013" y="2018146"/>
                  <a:pt x="22487" y="2041482"/>
                  <a:pt x="16776" y="2064327"/>
                </a:cubicBezTo>
                <a:cubicBezTo>
                  <a:pt x="0" y="2131428"/>
                  <a:pt x="2921" y="2080678"/>
                  <a:pt x="2921" y="2133600"/>
                </a:cubicBezTo>
                <a:lnTo>
                  <a:pt x="2921" y="2147455"/>
                </a:lnTo>
              </a:path>
            </a:pathLst>
          </a:custGeom>
          <a:ln w="285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Freeform 38">
            <a:extLst>
              <a:ext uri="{FF2B5EF4-FFF2-40B4-BE49-F238E27FC236}">
                <a16:creationId xmlns:a16="http://schemas.microsoft.com/office/drawing/2014/main" id="{BBE6E18F-C36A-45D0-A19F-FE6E25279E2F}"/>
              </a:ext>
            </a:extLst>
          </p:cNvPr>
          <p:cNvSpPr/>
          <p:nvPr/>
        </p:nvSpPr>
        <p:spPr>
          <a:xfrm>
            <a:off x="3908116" y="4107661"/>
            <a:ext cx="2771016" cy="1414830"/>
          </a:xfrm>
          <a:custGeom>
            <a:avLst/>
            <a:gdLst>
              <a:gd name="connsiteX0" fmla="*/ 10531 w 2296531"/>
              <a:gd name="connsiteY0" fmla="*/ 554182 h 1402928"/>
              <a:gd name="connsiteX1" fmla="*/ 65949 w 2296531"/>
              <a:gd name="connsiteY1" fmla="*/ 429491 h 1402928"/>
              <a:gd name="connsiteX2" fmla="*/ 93658 w 2296531"/>
              <a:gd name="connsiteY2" fmla="*/ 387927 h 1402928"/>
              <a:gd name="connsiteX3" fmla="*/ 149076 w 2296531"/>
              <a:gd name="connsiteY3" fmla="*/ 304800 h 1402928"/>
              <a:gd name="connsiteX4" fmla="*/ 162931 w 2296531"/>
              <a:gd name="connsiteY4" fmla="*/ 263236 h 1402928"/>
              <a:gd name="connsiteX5" fmla="*/ 204494 w 2296531"/>
              <a:gd name="connsiteY5" fmla="*/ 221672 h 1402928"/>
              <a:gd name="connsiteX6" fmla="*/ 232203 w 2296531"/>
              <a:gd name="connsiteY6" fmla="*/ 180109 h 1402928"/>
              <a:gd name="connsiteX7" fmla="*/ 287621 w 2296531"/>
              <a:gd name="connsiteY7" fmla="*/ 152400 h 1402928"/>
              <a:gd name="connsiteX8" fmla="*/ 329185 w 2296531"/>
              <a:gd name="connsiteY8" fmla="*/ 110836 h 1402928"/>
              <a:gd name="connsiteX9" fmla="*/ 440021 w 2296531"/>
              <a:gd name="connsiteY9" fmla="*/ 83127 h 1402928"/>
              <a:gd name="connsiteX10" fmla="*/ 481585 w 2296531"/>
              <a:gd name="connsiteY10" fmla="*/ 69272 h 1402928"/>
              <a:gd name="connsiteX11" fmla="*/ 592421 w 2296531"/>
              <a:gd name="connsiteY11" fmla="*/ 41563 h 1402928"/>
              <a:gd name="connsiteX12" fmla="*/ 689403 w 2296531"/>
              <a:gd name="connsiteY12" fmla="*/ 13854 h 1402928"/>
              <a:gd name="connsiteX13" fmla="*/ 786385 w 2296531"/>
              <a:gd name="connsiteY13" fmla="*/ 0 h 1402928"/>
              <a:gd name="connsiteX14" fmla="*/ 1035767 w 2296531"/>
              <a:gd name="connsiteY14" fmla="*/ 27709 h 1402928"/>
              <a:gd name="connsiteX15" fmla="*/ 1077331 w 2296531"/>
              <a:gd name="connsiteY15" fmla="*/ 55418 h 1402928"/>
              <a:gd name="connsiteX16" fmla="*/ 1174312 w 2296531"/>
              <a:gd name="connsiteY16" fmla="*/ 180109 h 1402928"/>
              <a:gd name="connsiteX17" fmla="*/ 1215876 w 2296531"/>
              <a:gd name="connsiteY17" fmla="*/ 263236 h 1402928"/>
              <a:gd name="connsiteX18" fmla="*/ 1257440 w 2296531"/>
              <a:gd name="connsiteY18" fmla="*/ 304800 h 1402928"/>
              <a:gd name="connsiteX19" fmla="*/ 1271294 w 2296531"/>
              <a:gd name="connsiteY19" fmla="*/ 346363 h 1402928"/>
              <a:gd name="connsiteX20" fmla="*/ 1326712 w 2296531"/>
              <a:gd name="connsiteY20" fmla="*/ 443345 h 1402928"/>
              <a:gd name="connsiteX21" fmla="*/ 1340567 w 2296531"/>
              <a:gd name="connsiteY21" fmla="*/ 512618 h 1402928"/>
              <a:gd name="connsiteX22" fmla="*/ 1354421 w 2296531"/>
              <a:gd name="connsiteY22" fmla="*/ 720436 h 1402928"/>
              <a:gd name="connsiteX23" fmla="*/ 1382131 w 2296531"/>
              <a:gd name="connsiteY23" fmla="*/ 748145 h 1402928"/>
              <a:gd name="connsiteX24" fmla="*/ 1409840 w 2296531"/>
              <a:gd name="connsiteY24" fmla="*/ 789709 h 1402928"/>
              <a:gd name="connsiteX25" fmla="*/ 1437549 w 2296531"/>
              <a:gd name="connsiteY25" fmla="*/ 1039091 h 1402928"/>
              <a:gd name="connsiteX26" fmla="*/ 1451403 w 2296531"/>
              <a:gd name="connsiteY26" fmla="*/ 1080654 h 1402928"/>
              <a:gd name="connsiteX27" fmla="*/ 1479112 w 2296531"/>
              <a:gd name="connsiteY27" fmla="*/ 1191491 h 1402928"/>
              <a:gd name="connsiteX28" fmla="*/ 1562240 w 2296531"/>
              <a:gd name="connsiteY28" fmla="*/ 1205345 h 1402928"/>
              <a:gd name="connsiteX29" fmla="*/ 1603803 w 2296531"/>
              <a:gd name="connsiteY29" fmla="*/ 1233054 h 1402928"/>
              <a:gd name="connsiteX30" fmla="*/ 1686931 w 2296531"/>
              <a:gd name="connsiteY30" fmla="*/ 1260763 h 1402928"/>
              <a:gd name="connsiteX31" fmla="*/ 1728494 w 2296531"/>
              <a:gd name="connsiteY31" fmla="*/ 1288472 h 1402928"/>
              <a:gd name="connsiteX32" fmla="*/ 1880894 w 2296531"/>
              <a:gd name="connsiteY32" fmla="*/ 1330036 h 1402928"/>
              <a:gd name="connsiteX33" fmla="*/ 2019440 w 2296531"/>
              <a:gd name="connsiteY33" fmla="*/ 1343891 h 1402928"/>
              <a:gd name="connsiteX34" fmla="*/ 2061003 w 2296531"/>
              <a:gd name="connsiteY34" fmla="*/ 1357745 h 1402928"/>
              <a:gd name="connsiteX35" fmla="*/ 2144131 w 2296531"/>
              <a:gd name="connsiteY35" fmla="*/ 1399309 h 1402928"/>
              <a:gd name="connsiteX36" fmla="*/ 2296531 w 2296531"/>
              <a:gd name="connsiteY36" fmla="*/ 1399309 h 1402928"/>
              <a:gd name="connsiteX37" fmla="*/ 2296531 w 2296531"/>
              <a:gd name="connsiteY37" fmla="*/ 1399309 h 1402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296531" h="1402928">
                <a:moveTo>
                  <a:pt x="10531" y="554182"/>
                </a:moveTo>
                <a:cubicBezTo>
                  <a:pt x="73240" y="460117"/>
                  <a:pt x="0" y="577877"/>
                  <a:pt x="65949" y="429491"/>
                </a:cubicBezTo>
                <a:cubicBezTo>
                  <a:pt x="72712" y="414275"/>
                  <a:pt x="84422" y="401782"/>
                  <a:pt x="93658" y="387927"/>
                </a:cubicBezTo>
                <a:cubicBezTo>
                  <a:pt x="126599" y="289101"/>
                  <a:pt x="79890" y="408576"/>
                  <a:pt x="149076" y="304800"/>
                </a:cubicBezTo>
                <a:cubicBezTo>
                  <a:pt x="157177" y="292649"/>
                  <a:pt x="154830" y="275387"/>
                  <a:pt x="162931" y="263236"/>
                </a:cubicBezTo>
                <a:cubicBezTo>
                  <a:pt x="173799" y="246933"/>
                  <a:pt x="191951" y="236724"/>
                  <a:pt x="204494" y="221672"/>
                </a:cubicBezTo>
                <a:cubicBezTo>
                  <a:pt x="215154" y="208880"/>
                  <a:pt x="219411" y="190769"/>
                  <a:pt x="232203" y="180109"/>
                </a:cubicBezTo>
                <a:cubicBezTo>
                  <a:pt x="248069" y="166887"/>
                  <a:pt x="270815" y="164404"/>
                  <a:pt x="287621" y="152400"/>
                </a:cubicBezTo>
                <a:cubicBezTo>
                  <a:pt x="303565" y="141012"/>
                  <a:pt x="311348" y="118944"/>
                  <a:pt x="329185" y="110836"/>
                </a:cubicBezTo>
                <a:cubicBezTo>
                  <a:pt x="363854" y="95077"/>
                  <a:pt x="403893" y="95170"/>
                  <a:pt x="440021" y="83127"/>
                </a:cubicBezTo>
                <a:cubicBezTo>
                  <a:pt x="453876" y="78509"/>
                  <a:pt x="467495" y="73115"/>
                  <a:pt x="481585" y="69272"/>
                </a:cubicBezTo>
                <a:cubicBezTo>
                  <a:pt x="518325" y="59252"/>
                  <a:pt x="556293" y="53605"/>
                  <a:pt x="592421" y="41563"/>
                </a:cubicBezTo>
                <a:cubicBezTo>
                  <a:pt x="628027" y="29695"/>
                  <a:pt x="651138" y="20811"/>
                  <a:pt x="689403" y="13854"/>
                </a:cubicBezTo>
                <a:cubicBezTo>
                  <a:pt x="721532" y="8012"/>
                  <a:pt x="754058" y="4618"/>
                  <a:pt x="786385" y="0"/>
                </a:cubicBezTo>
                <a:cubicBezTo>
                  <a:pt x="794724" y="834"/>
                  <a:pt x="1013052" y="21514"/>
                  <a:pt x="1035767" y="27709"/>
                </a:cubicBezTo>
                <a:cubicBezTo>
                  <a:pt x="1051831" y="32090"/>
                  <a:pt x="1063476" y="46182"/>
                  <a:pt x="1077331" y="55418"/>
                </a:cubicBezTo>
                <a:cubicBezTo>
                  <a:pt x="1217392" y="265509"/>
                  <a:pt x="1065796" y="49889"/>
                  <a:pt x="1174312" y="180109"/>
                </a:cubicBezTo>
                <a:cubicBezTo>
                  <a:pt x="1283317" y="310915"/>
                  <a:pt x="1132558" y="138260"/>
                  <a:pt x="1215876" y="263236"/>
                </a:cubicBezTo>
                <a:cubicBezTo>
                  <a:pt x="1226745" y="279539"/>
                  <a:pt x="1243585" y="290945"/>
                  <a:pt x="1257440" y="304800"/>
                </a:cubicBezTo>
                <a:cubicBezTo>
                  <a:pt x="1262058" y="318654"/>
                  <a:pt x="1265541" y="332940"/>
                  <a:pt x="1271294" y="346363"/>
                </a:cubicBezTo>
                <a:cubicBezTo>
                  <a:pt x="1292388" y="395583"/>
                  <a:pt x="1298883" y="401602"/>
                  <a:pt x="1326712" y="443345"/>
                </a:cubicBezTo>
                <a:cubicBezTo>
                  <a:pt x="1331330" y="466436"/>
                  <a:pt x="1338224" y="489187"/>
                  <a:pt x="1340567" y="512618"/>
                </a:cubicBezTo>
                <a:cubicBezTo>
                  <a:pt x="1347475" y="581700"/>
                  <a:pt x="1342356" y="652066"/>
                  <a:pt x="1354421" y="720436"/>
                </a:cubicBezTo>
                <a:cubicBezTo>
                  <a:pt x="1356691" y="733300"/>
                  <a:pt x="1373971" y="737945"/>
                  <a:pt x="1382131" y="748145"/>
                </a:cubicBezTo>
                <a:cubicBezTo>
                  <a:pt x="1392533" y="761147"/>
                  <a:pt x="1400604" y="775854"/>
                  <a:pt x="1409840" y="789709"/>
                </a:cubicBezTo>
                <a:cubicBezTo>
                  <a:pt x="1419076" y="872836"/>
                  <a:pt x="1411101" y="959744"/>
                  <a:pt x="1437549" y="1039091"/>
                </a:cubicBezTo>
                <a:cubicBezTo>
                  <a:pt x="1442167" y="1052945"/>
                  <a:pt x="1447561" y="1066565"/>
                  <a:pt x="1451403" y="1080654"/>
                </a:cubicBezTo>
                <a:cubicBezTo>
                  <a:pt x="1461423" y="1117395"/>
                  <a:pt x="1441547" y="1185231"/>
                  <a:pt x="1479112" y="1191491"/>
                </a:cubicBezTo>
                <a:lnTo>
                  <a:pt x="1562240" y="1205345"/>
                </a:lnTo>
                <a:cubicBezTo>
                  <a:pt x="1576094" y="1214581"/>
                  <a:pt x="1588587" y="1226291"/>
                  <a:pt x="1603803" y="1233054"/>
                </a:cubicBezTo>
                <a:cubicBezTo>
                  <a:pt x="1630494" y="1244917"/>
                  <a:pt x="1686931" y="1260763"/>
                  <a:pt x="1686931" y="1260763"/>
                </a:cubicBezTo>
                <a:cubicBezTo>
                  <a:pt x="1700785" y="1269999"/>
                  <a:pt x="1713278" y="1281709"/>
                  <a:pt x="1728494" y="1288472"/>
                </a:cubicBezTo>
                <a:cubicBezTo>
                  <a:pt x="1770276" y="1307042"/>
                  <a:pt x="1834325" y="1323827"/>
                  <a:pt x="1880894" y="1330036"/>
                </a:cubicBezTo>
                <a:cubicBezTo>
                  <a:pt x="1926899" y="1336170"/>
                  <a:pt x="1973258" y="1339273"/>
                  <a:pt x="2019440" y="1343891"/>
                </a:cubicBezTo>
                <a:cubicBezTo>
                  <a:pt x="2033294" y="1348509"/>
                  <a:pt x="2047941" y="1351214"/>
                  <a:pt x="2061003" y="1357745"/>
                </a:cubicBezTo>
                <a:cubicBezTo>
                  <a:pt x="2095639" y="1375063"/>
                  <a:pt x="2103504" y="1396407"/>
                  <a:pt x="2144131" y="1399309"/>
                </a:cubicBezTo>
                <a:cubicBezTo>
                  <a:pt x="2194802" y="1402928"/>
                  <a:pt x="2245731" y="1399309"/>
                  <a:pt x="2296531" y="1399309"/>
                </a:cubicBezTo>
                <a:lnTo>
                  <a:pt x="2296531" y="1399309"/>
                </a:lnTo>
              </a:path>
            </a:pathLst>
          </a:cu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8" name="Freeform 39">
            <a:extLst>
              <a:ext uri="{FF2B5EF4-FFF2-40B4-BE49-F238E27FC236}">
                <a16:creationId xmlns:a16="http://schemas.microsoft.com/office/drawing/2014/main" id="{CC202ECC-A88B-4FA6-AC0C-1AB47908E03A}"/>
              </a:ext>
            </a:extLst>
          </p:cNvPr>
          <p:cNvSpPr/>
          <p:nvPr/>
        </p:nvSpPr>
        <p:spPr>
          <a:xfrm>
            <a:off x="6321300" y="2452255"/>
            <a:ext cx="785688" cy="3117272"/>
          </a:xfrm>
          <a:custGeom>
            <a:avLst/>
            <a:gdLst>
              <a:gd name="connsiteX0" fmla="*/ 429491 w 581891"/>
              <a:gd name="connsiteY0" fmla="*/ 3117272 h 3117272"/>
              <a:gd name="connsiteX1" fmla="*/ 235527 w 581891"/>
              <a:gd name="connsiteY1" fmla="*/ 3089563 h 3117272"/>
              <a:gd name="connsiteX2" fmla="*/ 193963 w 581891"/>
              <a:gd name="connsiteY2" fmla="*/ 3061854 h 3117272"/>
              <a:gd name="connsiteX3" fmla="*/ 138545 w 581891"/>
              <a:gd name="connsiteY3" fmla="*/ 2978727 h 3117272"/>
              <a:gd name="connsiteX4" fmla="*/ 96981 w 581891"/>
              <a:gd name="connsiteY4" fmla="*/ 2854036 h 3117272"/>
              <a:gd name="connsiteX5" fmla="*/ 55418 w 581891"/>
              <a:gd name="connsiteY5" fmla="*/ 2701636 h 3117272"/>
              <a:gd name="connsiteX6" fmla="*/ 41563 w 581891"/>
              <a:gd name="connsiteY6" fmla="*/ 2604654 h 3117272"/>
              <a:gd name="connsiteX7" fmla="*/ 27709 w 581891"/>
              <a:gd name="connsiteY7" fmla="*/ 2161309 h 3117272"/>
              <a:gd name="connsiteX8" fmla="*/ 0 w 581891"/>
              <a:gd name="connsiteY8" fmla="*/ 1052945 h 3117272"/>
              <a:gd name="connsiteX9" fmla="*/ 13854 w 581891"/>
              <a:gd name="connsiteY9" fmla="*/ 554181 h 3117272"/>
              <a:gd name="connsiteX10" fmla="*/ 41563 w 581891"/>
              <a:gd name="connsiteY10" fmla="*/ 180109 h 3117272"/>
              <a:gd name="connsiteX11" fmla="*/ 96981 w 581891"/>
              <a:gd name="connsiteY11" fmla="*/ 55418 h 3117272"/>
              <a:gd name="connsiteX12" fmla="*/ 166254 w 581891"/>
              <a:gd name="connsiteY12" fmla="*/ 0 h 3117272"/>
              <a:gd name="connsiteX13" fmla="*/ 346363 w 581891"/>
              <a:gd name="connsiteY13" fmla="*/ 13854 h 3117272"/>
              <a:gd name="connsiteX14" fmla="*/ 581891 w 581891"/>
              <a:gd name="connsiteY14" fmla="*/ 27709 h 3117272"/>
              <a:gd name="connsiteX15" fmla="*/ 568036 w 581891"/>
              <a:gd name="connsiteY15" fmla="*/ 27709 h 3117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81891" h="3117272">
                <a:moveTo>
                  <a:pt x="429491" y="3117272"/>
                </a:moveTo>
                <a:cubicBezTo>
                  <a:pt x="390546" y="3113732"/>
                  <a:pt x="288836" y="3116218"/>
                  <a:pt x="235527" y="3089563"/>
                </a:cubicBezTo>
                <a:cubicBezTo>
                  <a:pt x="220634" y="3082116"/>
                  <a:pt x="207818" y="3071090"/>
                  <a:pt x="193963" y="3061854"/>
                </a:cubicBezTo>
                <a:cubicBezTo>
                  <a:pt x="175490" y="3034145"/>
                  <a:pt x="149076" y="3010320"/>
                  <a:pt x="138545" y="2978727"/>
                </a:cubicBezTo>
                <a:lnTo>
                  <a:pt x="96981" y="2854036"/>
                </a:lnTo>
                <a:cubicBezTo>
                  <a:pt x="80074" y="2803313"/>
                  <a:pt x="63229" y="2756312"/>
                  <a:pt x="55418" y="2701636"/>
                </a:cubicBezTo>
                <a:lnTo>
                  <a:pt x="41563" y="2604654"/>
                </a:lnTo>
                <a:cubicBezTo>
                  <a:pt x="36945" y="2456872"/>
                  <a:pt x="30854" y="2309129"/>
                  <a:pt x="27709" y="2161309"/>
                </a:cubicBezTo>
                <a:cubicBezTo>
                  <a:pt x="4651" y="1077598"/>
                  <a:pt x="32023" y="1629385"/>
                  <a:pt x="0" y="1052945"/>
                </a:cubicBezTo>
                <a:cubicBezTo>
                  <a:pt x="4618" y="886690"/>
                  <a:pt x="8122" y="720401"/>
                  <a:pt x="13854" y="554181"/>
                </a:cubicBezTo>
                <a:cubicBezTo>
                  <a:pt x="16970" y="463809"/>
                  <a:pt x="10498" y="294018"/>
                  <a:pt x="41563" y="180109"/>
                </a:cubicBezTo>
                <a:cubicBezTo>
                  <a:pt x="57473" y="121773"/>
                  <a:pt x="62798" y="98145"/>
                  <a:pt x="96981" y="55418"/>
                </a:cubicBezTo>
                <a:cubicBezTo>
                  <a:pt x="119542" y="27218"/>
                  <a:pt x="135395" y="20573"/>
                  <a:pt x="166254" y="0"/>
                </a:cubicBezTo>
                <a:lnTo>
                  <a:pt x="346363" y="13854"/>
                </a:lnTo>
                <a:cubicBezTo>
                  <a:pt x="551439" y="27997"/>
                  <a:pt x="495324" y="27709"/>
                  <a:pt x="581891" y="27709"/>
                </a:cubicBezTo>
                <a:lnTo>
                  <a:pt x="568036" y="27709"/>
                </a:lnTo>
              </a:path>
            </a:pathLst>
          </a:custGeom>
          <a:ln w="28575">
            <a:solidFill>
              <a:srgbClr val="FFC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9" name="Freeform 40">
            <a:extLst>
              <a:ext uri="{FF2B5EF4-FFF2-40B4-BE49-F238E27FC236}">
                <a16:creationId xmlns:a16="http://schemas.microsoft.com/office/drawing/2014/main" id="{52AF58C0-1530-4240-8705-45C845CB3617}"/>
              </a:ext>
            </a:extLst>
          </p:cNvPr>
          <p:cNvSpPr/>
          <p:nvPr/>
        </p:nvSpPr>
        <p:spPr>
          <a:xfrm>
            <a:off x="3913020" y="1456628"/>
            <a:ext cx="3081725" cy="990508"/>
          </a:xfrm>
          <a:custGeom>
            <a:avLst/>
            <a:gdLst>
              <a:gd name="connsiteX0" fmla="*/ 2282368 w 2282368"/>
              <a:gd name="connsiteY0" fmla="*/ 967917 h 990508"/>
              <a:gd name="connsiteX1" fmla="*/ 1936005 w 2282368"/>
              <a:gd name="connsiteY1" fmla="*/ 954063 h 990508"/>
              <a:gd name="connsiteX2" fmla="*/ 1894441 w 2282368"/>
              <a:gd name="connsiteY2" fmla="*/ 940208 h 990508"/>
              <a:gd name="connsiteX3" fmla="*/ 1852877 w 2282368"/>
              <a:gd name="connsiteY3" fmla="*/ 912499 h 990508"/>
              <a:gd name="connsiteX4" fmla="*/ 1811314 w 2282368"/>
              <a:gd name="connsiteY4" fmla="*/ 829372 h 990508"/>
              <a:gd name="connsiteX5" fmla="*/ 1783605 w 2282368"/>
              <a:gd name="connsiteY5" fmla="*/ 746245 h 990508"/>
              <a:gd name="connsiteX6" fmla="*/ 1769750 w 2282368"/>
              <a:gd name="connsiteY6" fmla="*/ 704681 h 990508"/>
              <a:gd name="connsiteX7" fmla="*/ 1755896 w 2282368"/>
              <a:gd name="connsiteY7" fmla="*/ 663117 h 990508"/>
              <a:gd name="connsiteX8" fmla="*/ 1742041 w 2282368"/>
              <a:gd name="connsiteY8" fmla="*/ 621554 h 990508"/>
              <a:gd name="connsiteX9" fmla="*/ 1714332 w 2282368"/>
              <a:gd name="connsiteY9" fmla="*/ 399881 h 990508"/>
              <a:gd name="connsiteX10" fmla="*/ 1700477 w 2282368"/>
              <a:gd name="connsiteY10" fmla="*/ 358317 h 990508"/>
              <a:gd name="connsiteX11" fmla="*/ 1645059 w 2282368"/>
              <a:gd name="connsiteY11" fmla="*/ 275190 h 990508"/>
              <a:gd name="connsiteX12" fmla="*/ 1603496 w 2282368"/>
              <a:gd name="connsiteY12" fmla="*/ 247481 h 990508"/>
              <a:gd name="connsiteX13" fmla="*/ 1575786 w 2282368"/>
              <a:gd name="connsiteY13" fmla="*/ 219772 h 990508"/>
              <a:gd name="connsiteX14" fmla="*/ 1492659 w 2282368"/>
              <a:gd name="connsiteY14" fmla="*/ 192063 h 990508"/>
              <a:gd name="connsiteX15" fmla="*/ 1464950 w 2282368"/>
              <a:gd name="connsiteY15" fmla="*/ 150499 h 990508"/>
              <a:gd name="connsiteX16" fmla="*/ 1340259 w 2282368"/>
              <a:gd name="connsiteY16" fmla="*/ 53517 h 990508"/>
              <a:gd name="connsiteX17" fmla="*/ 1201714 w 2282368"/>
              <a:gd name="connsiteY17" fmla="*/ 39663 h 990508"/>
              <a:gd name="connsiteX18" fmla="*/ 758368 w 2282368"/>
              <a:gd name="connsiteY18" fmla="*/ 25808 h 990508"/>
              <a:gd name="connsiteX19" fmla="*/ 425859 w 2282368"/>
              <a:gd name="connsiteY19" fmla="*/ 25808 h 990508"/>
              <a:gd name="connsiteX20" fmla="*/ 301168 w 2282368"/>
              <a:gd name="connsiteY20" fmla="*/ 67372 h 990508"/>
              <a:gd name="connsiteX21" fmla="*/ 245750 w 2282368"/>
              <a:gd name="connsiteY21" fmla="*/ 81227 h 990508"/>
              <a:gd name="connsiteX22" fmla="*/ 176477 w 2282368"/>
              <a:gd name="connsiteY22" fmla="*/ 95081 h 990508"/>
              <a:gd name="connsiteX23" fmla="*/ 134914 w 2282368"/>
              <a:gd name="connsiteY23" fmla="*/ 108936 h 990508"/>
              <a:gd name="connsiteX24" fmla="*/ 107205 w 2282368"/>
              <a:gd name="connsiteY24" fmla="*/ 150499 h 990508"/>
              <a:gd name="connsiteX25" fmla="*/ 65641 w 2282368"/>
              <a:gd name="connsiteY25" fmla="*/ 164354 h 990508"/>
              <a:gd name="connsiteX26" fmla="*/ 51786 w 2282368"/>
              <a:gd name="connsiteY26" fmla="*/ 205917 h 990508"/>
              <a:gd name="connsiteX27" fmla="*/ 24077 w 2282368"/>
              <a:gd name="connsiteY27" fmla="*/ 233627 h 990508"/>
              <a:gd name="connsiteX28" fmla="*/ 10223 w 2282368"/>
              <a:gd name="connsiteY28" fmla="*/ 372172 h 990508"/>
              <a:gd name="connsiteX29" fmla="*/ 10223 w 2282368"/>
              <a:gd name="connsiteY29" fmla="*/ 372172 h 990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282368" h="990508">
                <a:moveTo>
                  <a:pt x="2282368" y="967917"/>
                </a:moveTo>
                <a:cubicBezTo>
                  <a:pt x="2166914" y="963299"/>
                  <a:pt x="2051258" y="962295"/>
                  <a:pt x="1936005" y="954063"/>
                </a:cubicBezTo>
                <a:cubicBezTo>
                  <a:pt x="1921438" y="953023"/>
                  <a:pt x="1907503" y="946739"/>
                  <a:pt x="1894441" y="940208"/>
                </a:cubicBezTo>
                <a:cubicBezTo>
                  <a:pt x="1879548" y="932761"/>
                  <a:pt x="1866732" y="921735"/>
                  <a:pt x="1852877" y="912499"/>
                </a:cubicBezTo>
                <a:cubicBezTo>
                  <a:pt x="1802354" y="760927"/>
                  <a:pt x="1882930" y="990508"/>
                  <a:pt x="1811314" y="829372"/>
                </a:cubicBezTo>
                <a:cubicBezTo>
                  <a:pt x="1799452" y="802682"/>
                  <a:pt x="1792841" y="773954"/>
                  <a:pt x="1783605" y="746245"/>
                </a:cubicBezTo>
                <a:lnTo>
                  <a:pt x="1769750" y="704681"/>
                </a:lnTo>
                <a:lnTo>
                  <a:pt x="1755896" y="663117"/>
                </a:lnTo>
                <a:lnTo>
                  <a:pt x="1742041" y="621554"/>
                </a:lnTo>
                <a:cubicBezTo>
                  <a:pt x="1733438" y="526929"/>
                  <a:pt x="1734780" y="481675"/>
                  <a:pt x="1714332" y="399881"/>
                </a:cubicBezTo>
                <a:cubicBezTo>
                  <a:pt x="1710790" y="385713"/>
                  <a:pt x="1707569" y="371083"/>
                  <a:pt x="1700477" y="358317"/>
                </a:cubicBezTo>
                <a:cubicBezTo>
                  <a:pt x="1684304" y="329206"/>
                  <a:pt x="1672768" y="293663"/>
                  <a:pt x="1645059" y="275190"/>
                </a:cubicBezTo>
                <a:cubicBezTo>
                  <a:pt x="1631205" y="265954"/>
                  <a:pt x="1616498" y="257883"/>
                  <a:pt x="1603496" y="247481"/>
                </a:cubicBezTo>
                <a:cubicBezTo>
                  <a:pt x="1593296" y="239321"/>
                  <a:pt x="1587469" y="225614"/>
                  <a:pt x="1575786" y="219772"/>
                </a:cubicBezTo>
                <a:cubicBezTo>
                  <a:pt x="1549662" y="206710"/>
                  <a:pt x="1492659" y="192063"/>
                  <a:pt x="1492659" y="192063"/>
                </a:cubicBezTo>
                <a:cubicBezTo>
                  <a:pt x="1483423" y="178208"/>
                  <a:pt x="1476012" y="162944"/>
                  <a:pt x="1464950" y="150499"/>
                </a:cubicBezTo>
                <a:cubicBezTo>
                  <a:pt x="1422575" y="102827"/>
                  <a:pt x="1399962" y="62702"/>
                  <a:pt x="1340259" y="53517"/>
                </a:cubicBezTo>
                <a:cubicBezTo>
                  <a:pt x="1294387" y="46460"/>
                  <a:pt x="1248073" y="41871"/>
                  <a:pt x="1201714" y="39663"/>
                </a:cubicBezTo>
                <a:cubicBezTo>
                  <a:pt x="1054027" y="32630"/>
                  <a:pt x="906150" y="30426"/>
                  <a:pt x="758368" y="25808"/>
                </a:cubicBezTo>
                <a:cubicBezTo>
                  <a:pt x="612706" y="5000"/>
                  <a:pt x="623725" y="0"/>
                  <a:pt x="425859" y="25808"/>
                </a:cubicBezTo>
                <a:cubicBezTo>
                  <a:pt x="396888" y="29587"/>
                  <a:pt x="336435" y="58555"/>
                  <a:pt x="301168" y="67372"/>
                </a:cubicBezTo>
                <a:cubicBezTo>
                  <a:pt x="282695" y="71990"/>
                  <a:pt x="264338" y="77096"/>
                  <a:pt x="245750" y="81227"/>
                </a:cubicBezTo>
                <a:cubicBezTo>
                  <a:pt x="222762" y="86335"/>
                  <a:pt x="199322" y="89370"/>
                  <a:pt x="176477" y="95081"/>
                </a:cubicBezTo>
                <a:cubicBezTo>
                  <a:pt x="162309" y="98623"/>
                  <a:pt x="148768" y="104318"/>
                  <a:pt x="134914" y="108936"/>
                </a:cubicBezTo>
                <a:cubicBezTo>
                  <a:pt x="125678" y="122790"/>
                  <a:pt x="120207" y="140097"/>
                  <a:pt x="107205" y="150499"/>
                </a:cubicBezTo>
                <a:cubicBezTo>
                  <a:pt x="95801" y="159622"/>
                  <a:pt x="75968" y="154027"/>
                  <a:pt x="65641" y="164354"/>
                </a:cubicBezTo>
                <a:cubicBezTo>
                  <a:pt x="55314" y="174680"/>
                  <a:pt x="59300" y="193394"/>
                  <a:pt x="51786" y="205917"/>
                </a:cubicBezTo>
                <a:cubicBezTo>
                  <a:pt x="45065" y="217118"/>
                  <a:pt x="33313" y="224390"/>
                  <a:pt x="24077" y="233627"/>
                </a:cubicBezTo>
                <a:cubicBezTo>
                  <a:pt x="0" y="305858"/>
                  <a:pt x="10223" y="260586"/>
                  <a:pt x="10223" y="372172"/>
                </a:cubicBezTo>
                <a:lnTo>
                  <a:pt x="10223" y="372172"/>
                </a:lnTo>
              </a:path>
            </a:pathLst>
          </a:custGeom>
          <a:ln w="28575">
            <a:solidFill>
              <a:srgbClr val="0070C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0" name="Freeform 41">
            <a:extLst>
              <a:ext uri="{FF2B5EF4-FFF2-40B4-BE49-F238E27FC236}">
                <a16:creationId xmlns:a16="http://schemas.microsoft.com/office/drawing/2014/main" id="{D0B4906D-F46F-4E37-BDB4-D040FEDC318F}"/>
              </a:ext>
            </a:extLst>
          </p:cNvPr>
          <p:cNvSpPr/>
          <p:nvPr/>
        </p:nvSpPr>
        <p:spPr>
          <a:xfrm>
            <a:off x="2093552" y="1410300"/>
            <a:ext cx="1814564" cy="404645"/>
          </a:xfrm>
          <a:custGeom>
            <a:avLst/>
            <a:gdLst>
              <a:gd name="connsiteX0" fmla="*/ 1343891 w 1343891"/>
              <a:gd name="connsiteY0" fmla="*/ 404645 h 404645"/>
              <a:gd name="connsiteX1" fmla="*/ 1302328 w 1343891"/>
              <a:gd name="connsiteY1" fmla="*/ 252245 h 404645"/>
              <a:gd name="connsiteX2" fmla="*/ 1274619 w 1343891"/>
              <a:gd name="connsiteY2" fmla="*/ 210682 h 404645"/>
              <a:gd name="connsiteX3" fmla="*/ 1260764 w 1343891"/>
              <a:gd name="connsiteY3" fmla="*/ 169118 h 404645"/>
              <a:gd name="connsiteX4" fmla="*/ 1205346 w 1343891"/>
              <a:gd name="connsiteY4" fmla="*/ 99845 h 404645"/>
              <a:gd name="connsiteX5" fmla="*/ 1163782 w 1343891"/>
              <a:gd name="connsiteY5" fmla="*/ 85991 h 404645"/>
              <a:gd name="connsiteX6" fmla="*/ 1122219 w 1343891"/>
              <a:gd name="connsiteY6" fmla="*/ 58282 h 404645"/>
              <a:gd name="connsiteX7" fmla="*/ 1039091 w 1343891"/>
              <a:gd name="connsiteY7" fmla="*/ 30573 h 404645"/>
              <a:gd name="connsiteX8" fmla="*/ 997528 w 1343891"/>
              <a:gd name="connsiteY8" fmla="*/ 16718 h 404645"/>
              <a:gd name="connsiteX9" fmla="*/ 886691 w 1343891"/>
              <a:gd name="connsiteY9" fmla="*/ 2864 h 404645"/>
              <a:gd name="connsiteX10" fmla="*/ 581891 w 1343891"/>
              <a:gd name="connsiteY10" fmla="*/ 30573 h 404645"/>
              <a:gd name="connsiteX11" fmla="*/ 443346 w 1343891"/>
              <a:gd name="connsiteY11" fmla="*/ 16718 h 404645"/>
              <a:gd name="connsiteX12" fmla="*/ 401782 w 1343891"/>
              <a:gd name="connsiteY12" fmla="*/ 2864 h 404645"/>
              <a:gd name="connsiteX13" fmla="*/ 221673 w 1343891"/>
              <a:gd name="connsiteY13" fmla="*/ 30573 h 404645"/>
              <a:gd name="connsiteX14" fmla="*/ 110837 w 1343891"/>
              <a:gd name="connsiteY14" fmla="*/ 16718 h 404645"/>
              <a:gd name="connsiteX15" fmla="*/ 69273 w 1343891"/>
              <a:gd name="connsiteY15" fmla="*/ 2864 h 404645"/>
              <a:gd name="connsiteX16" fmla="*/ 0 w 1343891"/>
              <a:gd name="connsiteY16" fmla="*/ 2864 h 404645"/>
              <a:gd name="connsiteX17" fmla="*/ 0 w 1343891"/>
              <a:gd name="connsiteY17" fmla="*/ 30573 h 404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343891" h="404645">
                <a:moveTo>
                  <a:pt x="1343891" y="404645"/>
                </a:moveTo>
                <a:cubicBezTo>
                  <a:pt x="1336456" y="367467"/>
                  <a:pt x="1322417" y="282378"/>
                  <a:pt x="1302328" y="252245"/>
                </a:cubicBezTo>
                <a:cubicBezTo>
                  <a:pt x="1293092" y="238391"/>
                  <a:pt x="1282066" y="225575"/>
                  <a:pt x="1274619" y="210682"/>
                </a:cubicBezTo>
                <a:cubicBezTo>
                  <a:pt x="1268088" y="197620"/>
                  <a:pt x="1267295" y="182180"/>
                  <a:pt x="1260764" y="169118"/>
                </a:cubicBezTo>
                <a:cubicBezTo>
                  <a:pt x="1252674" y="152939"/>
                  <a:pt x="1223753" y="110889"/>
                  <a:pt x="1205346" y="99845"/>
                </a:cubicBezTo>
                <a:cubicBezTo>
                  <a:pt x="1192823" y="92331"/>
                  <a:pt x="1177637" y="90609"/>
                  <a:pt x="1163782" y="85991"/>
                </a:cubicBezTo>
                <a:cubicBezTo>
                  <a:pt x="1149928" y="76755"/>
                  <a:pt x="1137435" y="65045"/>
                  <a:pt x="1122219" y="58282"/>
                </a:cubicBezTo>
                <a:cubicBezTo>
                  <a:pt x="1095528" y="46419"/>
                  <a:pt x="1066800" y="39810"/>
                  <a:pt x="1039091" y="30573"/>
                </a:cubicBezTo>
                <a:cubicBezTo>
                  <a:pt x="1025237" y="25955"/>
                  <a:pt x="1012019" y="18529"/>
                  <a:pt x="997528" y="16718"/>
                </a:cubicBezTo>
                <a:lnTo>
                  <a:pt x="886691" y="2864"/>
                </a:lnTo>
                <a:cubicBezTo>
                  <a:pt x="808811" y="11517"/>
                  <a:pt x="650127" y="30573"/>
                  <a:pt x="581891" y="30573"/>
                </a:cubicBezTo>
                <a:cubicBezTo>
                  <a:pt x="535479" y="30573"/>
                  <a:pt x="489528" y="21336"/>
                  <a:pt x="443346" y="16718"/>
                </a:cubicBezTo>
                <a:cubicBezTo>
                  <a:pt x="429491" y="12100"/>
                  <a:pt x="416386" y="2864"/>
                  <a:pt x="401782" y="2864"/>
                </a:cubicBezTo>
                <a:cubicBezTo>
                  <a:pt x="321991" y="2864"/>
                  <a:pt x="288601" y="13840"/>
                  <a:pt x="221673" y="30573"/>
                </a:cubicBezTo>
                <a:cubicBezTo>
                  <a:pt x="184728" y="25955"/>
                  <a:pt x="147469" y="23378"/>
                  <a:pt x="110837" y="16718"/>
                </a:cubicBezTo>
                <a:cubicBezTo>
                  <a:pt x="96469" y="14106"/>
                  <a:pt x="83764" y="4675"/>
                  <a:pt x="69273" y="2864"/>
                </a:cubicBezTo>
                <a:cubicBezTo>
                  <a:pt x="46360" y="0"/>
                  <a:pt x="23091" y="2864"/>
                  <a:pt x="0" y="2864"/>
                </a:cubicBezTo>
                <a:lnTo>
                  <a:pt x="0" y="30573"/>
                </a:lnTo>
              </a:path>
            </a:pathLst>
          </a:custGeom>
          <a:ln w="28575">
            <a:solidFill>
              <a:srgbClr val="92D05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F2ADA452-10F8-46D1-B6CE-65CF2477B9F4}"/>
              </a:ext>
            </a:extLst>
          </p:cNvPr>
          <p:cNvCxnSpPr>
            <a:stCxn id="26" idx="29"/>
            <a:endCxn id="26" idx="30"/>
          </p:cNvCxnSpPr>
          <p:nvPr/>
        </p:nvCxnSpPr>
        <p:spPr>
          <a:xfrm flipH="1">
            <a:off x="4394494" y="3990109"/>
            <a:ext cx="112242" cy="4156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8430A58-2887-46B4-955F-3D74658F11E0}"/>
              </a:ext>
            </a:extLst>
          </p:cNvPr>
          <p:cNvCxnSpPr>
            <a:stCxn id="28" idx="0"/>
          </p:cNvCxnSpPr>
          <p:nvPr/>
        </p:nvCxnSpPr>
        <p:spPr>
          <a:xfrm flipH="1">
            <a:off x="6811956" y="5569527"/>
            <a:ext cx="89257" cy="394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B8DDE94-31C6-4A5C-B3FA-A14D725EEACF}"/>
              </a:ext>
            </a:extLst>
          </p:cNvPr>
          <p:cNvCxnSpPr>
            <a:cxnSpLocks/>
            <a:stCxn id="27" idx="29"/>
            <a:endCxn id="27" idx="29"/>
          </p:cNvCxnSpPr>
          <p:nvPr/>
        </p:nvCxnSpPr>
        <p:spPr>
          <a:xfrm>
            <a:off x="5843280" y="5351176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7071BDB7-6F58-49FA-B01E-90E86030D804}"/>
              </a:ext>
            </a:extLst>
          </p:cNvPr>
          <p:cNvSpPr txBox="1"/>
          <p:nvPr/>
        </p:nvSpPr>
        <p:spPr>
          <a:xfrm>
            <a:off x="6811956" y="3908129"/>
            <a:ext cx="1929157" cy="396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Imaging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62656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9E6C5C5-4E06-46AA-A804-DBDDF6DDA7E4}"/>
              </a:ext>
            </a:extLst>
          </p:cNvPr>
          <p:cNvSpPr/>
          <p:nvPr/>
        </p:nvSpPr>
        <p:spPr>
          <a:xfrm>
            <a:off x="983432" y="116632"/>
            <a:ext cx="97353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TYPICAL OPD MODIFIED LAYOUT…EFFECTIVE SPACE UTILISATION</a:t>
            </a:r>
            <a:endParaRPr lang="en-IN" sz="2800" b="1" dirty="0">
              <a:solidFill>
                <a:schemeClr val="bg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AA6AD4F-D73E-4C27-A805-D662329CA62D}"/>
              </a:ext>
            </a:extLst>
          </p:cNvPr>
          <p:cNvSpPr/>
          <p:nvPr/>
        </p:nvSpPr>
        <p:spPr>
          <a:xfrm rot="17910360">
            <a:off x="4198818" y="3114967"/>
            <a:ext cx="974533" cy="1493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DB644BC-B349-4EA4-97E6-B5DD0D774928}"/>
              </a:ext>
            </a:extLst>
          </p:cNvPr>
          <p:cNvSpPr txBox="1"/>
          <p:nvPr/>
        </p:nvSpPr>
        <p:spPr>
          <a:xfrm>
            <a:off x="5116158" y="1697435"/>
            <a:ext cx="1929157" cy="700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Registration &amp; Billing</a:t>
            </a:r>
            <a:endParaRPr lang="en-IN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4F906C3-09E7-4EB3-A1F0-96806D0B11EE}"/>
              </a:ext>
            </a:extLst>
          </p:cNvPr>
          <p:cNvSpPr txBox="1"/>
          <p:nvPr/>
        </p:nvSpPr>
        <p:spPr>
          <a:xfrm rot="17858833">
            <a:off x="7904626" y="5102231"/>
            <a:ext cx="1929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Laboratory</a:t>
            </a:r>
            <a:endParaRPr lang="en-IN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7FD750C-B06C-4C6B-880E-CD81AB1A9206}"/>
              </a:ext>
            </a:extLst>
          </p:cNvPr>
          <p:cNvSpPr txBox="1"/>
          <p:nvPr/>
        </p:nvSpPr>
        <p:spPr>
          <a:xfrm rot="3892697">
            <a:off x="7045315" y="2774586"/>
            <a:ext cx="1929157" cy="396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OP Clinic1</a:t>
            </a:r>
            <a:endParaRPr lang="en-IN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5503B8C-ACA6-4E11-B634-1F49F2A5F7DE}"/>
              </a:ext>
            </a:extLst>
          </p:cNvPr>
          <p:cNvSpPr txBox="1"/>
          <p:nvPr/>
        </p:nvSpPr>
        <p:spPr>
          <a:xfrm>
            <a:off x="5046016" y="6127872"/>
            <a:ext cx="1929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Dispensary</a:t>
            </a:r>
            <a:endParaRPr lang="en-IN" dirty="0">
              <a:solidFill>
                <a:srgbClr val="0070C0"/>
              </a:solidFill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7332AC6-FF3B-4C34-A6B8-DD33C6C38005}"/>
              </a:ext>
            </a:extLst>
          </p:cNvPr>
          <p:cNvCxnSpPr>
            <a:cxnSpLocks/>
          </p:cNvCxnSpPr>
          <p:nvPr/>
        </p:nvCxnSpPr>
        <p:spPr>
          <a:xfrm rot="10800000" flipH="1">
            <a:off x="2785964" y="2930584"/>
            <a:ext cx="1832699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B8DDE94-31C6-4A5C-B3FA-A14D725EEACF}"/>
              </a:ext>
            </a:extLst>
          </p:cNvPr>
          <p:cNvCxnSpPr>
            <a:cxnSpLocks/>
          </p:cNvCxnSpPr>
          <p:nvPr/>
        </p:nvCxnSpPr>
        <p:spPr>
          <a:xfrm>
            <a:off x="5198049" y="5351176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Hexagon 31">
            <a:extLst>
              <a:ext uri="{FF2B5EF4-FFF2-40B4-BE49-F238E27FC236}">
                <a16:creationId xmlns:a16="http://schemas.microsoft.com/office/drawing/2014/main" id="{B356190B-0D09-4C5F-919C-42EF6475A2CC}"/>
              </a:ext>
            </a:extLst>
          </p:cNvPr>
          <p:cNvSpPr/>
          <p:nvPr/>
        </p:nvSpPr>
        <p:spPr>
          <a:xfrm>
            <a:off x="4295291" y="2492780"/>
            <a:ext cx="3675758" cy="2858396"/>
          </a:xfrm>
          <a:prstGeom prst="hexagon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67E01DA-81F1-4111-9ACA-E703B70E7C4D}"/>
              </a:ext>
            </a:extLst>
          </p:cNvPr>
          <p:cNvSpPr/>
          <p:nvPr/>
        </p:nvSpPr>
        <p:spPr>
          <a:xfrm>
            <a:off x="4974581" y="1565118"/>
            <a:ext cx="2276388" cy="92766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8" name="Hexagon 37">
            <a:extLst>
              <a:ext uri="{FF2B5EF4-FFF2-40B4-BE49-F238E27FC236}">
                <a16:creationId xmlns:a16="http://schemas.microsoft.com/office/drawing/2014/main" id="{D7749709-91AF-4B5C-945A-46B0586FF3F3}"/>
              </a:ext>
            </a:extLst>
          </p:cNvPr>
          <p:cNvSpPr/>
          <p:nvPr/>
        </p:nvSpPr>
        <p:spPr>
          <a:xfrm>
            <a:off x="4730689" y="2852936"/>
            <a:ext cx="2736304" cy="2088232"/>
          </a:xfrm>
          <a:prstGeom prst="hexagon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8520CDB-0C57-44C8-9DFA-9197F2D92E23}"/>
              </a:ext>
            </a:extLst>
          </p:cNvPr>
          <p:cNvSpPr/>
          <p:nvPr/>
        </p:nvSpPr>
        <p:spPr>
          <a:xfrm rot="3782045">
            <a:off x="7208646" y="2499817"/>
            <a:ext cx="1583048" cy="92766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2CF2E8D-4442-4D6F-95B2-473615882134}"/>
              </a:ext>
            </a:extLst>
          </p:cNvPr>
          <p:cNvSpPr/>
          <p:nvPr/>
        </p:nvSpPr>
        <p:spPr>
          <a:xfrm rot="7001664">
            <a:off x="7520866" y="4180537"/>
            <a:ext cx="1689611" cy="164579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CC32BD8-64FF-4545-8777-BA1EA20065A7}"/>
              </a:ext>
            </a:extLst>
          </p:cNvPr>
          <p:cNvSpPr/>
          <p:nvPr/>
        </p:nvSpPr>
        <p:spPr>
          <a:xfrm rot="9175885">
            <a:off x="3056042" y="4217068"/>
            <a:ext cx="1689611" cy="1683698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6065C352-6A15-495B-88C1-B8B8B4105A2F}"/>
              </a:ext>
            </a:extLst>
          </p:cNvPr>
          <p:cNvCxnSpPr>
            <a:cxnSpLocks/>
          </p:cNvCxnSpPr>
          <p:nvPr/>
        </p:nvCxnSpPr>
        <p:spPr>
          <a:xfrm flipV="1">
            <a:off x="7567058" y="4045474"/>
            <a:ext cx="759026" cy="150952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07D169A8-113E-4DC1-BE05-0A5305313526}"/>
              </a:ext>
            </a:extLst>
          </p:cNvPr>
          <p:cNvCxnSpPr>
            <a:stCxn id="40" idx="2"/>
          </p:cNvCxnSpPr>
          <p:nvPr/>
        </p:nvCxnSpPr>
        <p:spPr>
          <a:xfrm>
            <a:off x="7630480" y="4633764"/>
            <a:ext cx="340569" cy="1897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79FE1673-4EF5-4803-BA8C-AC9F0643AEDE}"/>
              </a:ext>
            </a:extLst>
          </p:cNvPr>
          <p:cNvCxnSpPr/>
          <p:nvPr/>
        </p:nvCxnSpPr>
        <p:spPr>
          <a:xfrm>
            <a:off x="7433085" y="4992800"/>
            <a:ext cx="340569" cy="1897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AFEBF36-C6DB-4564-875F-7DAB6B94137F}"/>
              </a:ext>
            </a:extLst>
          </p:cNvPr>
          <p:cNvCxnSpPr/>
          <p:nvPr/>
        </p:nvCxnSpPr>
        <p:spPr>
          <a:xfrm>
            <a:off x="7833804" y="4247320"/>
            <a:ext cx="340569" cy="1897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1C6678BB-84F9-4F4A-A353-EF655C89817B}"/>
              </a:ext>
            </a:extLst>
          </p:cNvPr>
          <p:cNvSpPr txBox="1"/>
          <p:nvPr/>
        </p:nvSpPr>
        <p:spPr>
          <a:xfrm rot="3737623">
            <a:off x="2065256" y="5352737"/>
            <a:ext cx="1929157" cy="396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Imaging</a:t>
            </a:r>
            <a:endParaRPr lang="en-IN" dirty="0"/>
          </a:p>
        </p:txBody>
      </p:sp>
      <p:pic>
        <p:nvPicPr>
          <p:cNvPr id="3074" name="Picture 2" descr="Pharmacy Stock Pictures, Royalty-free Photos &amp; Images">
            <a:extLst>
              <a:ext uri="{FF2B5EF4-FFF2-40B4-BE49-F238E27FC236}">
                <a16:creationId xmlns:a16="http://schemas.microsoft.com/office/drawing/2014/main" id="{58AC2E0B-F324-49A3-805E-5D8B36450A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9330" y="5356324"/>
            <a:ext cx="2216096" cy="81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Laboratory Equipment Stock Photos, Pictures &amp; Royalty-Free Images">
            <a:extLst>
              <a:ext uri="{FF2B5EF4-FFF2-40B4-BE49-F238E27FC236}">
                <a16:creationId xmlns:a16="http://schemas.microsoft.com/office/drawing/2014/main" id="{FC4904D7-5D4C-46C1-869E-FCE162B48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801894">
            <a:off x="7484233" y="4605153"/>
            <a:ext cx="1757118" cy="846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92B26324-FED5-4F3D-9187-712E8C3062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737539">
            <a:off x="3141251" y="4275399"/>
            <a:ext cx="1728640" cy="143827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2777A38-0820-48EC-8E78-B7273362AF15}"/>
              </a:ext>
            </a:extLst>
          </p:cNvPr>
          <p:cNvSpPr txBox="1"/>
          <p:nvPr/>
        </p:nvSpPr>
        <p:spPr>
          <a:xfrm>
            <a:off x="983432" y="836712"/>
            <a:ext cx="5688632" cy="396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u="sng" dirty="0"/>
              <a:t>HONEY-COMB MODEL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E8735F0-337F-4444-8D99-A40D8BCCD13F}"/>
              </a:ext>
            </a:extLst>
          </p:cNvPr>
          <p:cNvCxnSpPr>
            <a:cxnSpLocks/>
          </p:cNvCxnSpPr>
          <p:nvPr/>
        </p:nvCxnSpPr>
        <p:spPr>
          <a:xfrm rot="10800000">
            <a:off x="2542955" y="3371564"/>
            <a:ext cx="1832699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7352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9E6C5C5-4E06-46AA-A804-DBDDF6DDA7E4}"/>
              </a:ext>
            </a:extLst>
          </p:cNvPr>
          <p:cNvSpPr/>
          <p:nvPr/>
        </p:nvSpPr>
        <p:spPr>
          <a:xfrm>
            <a:off x="983432" y="116632"/>
            <a:ext cx="58269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THE NON-VALUE ADDING ACTIVITIES..</a:t>
            </a:r>
            <a:endParaRPr lang="en-IN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71A8B11-83FE-40A0-983C-696ECC97E1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578990"/>
              </p:ext>
            </p:extLst>
          </p:nvPr>
        </p:nvGraphicFramePr>
        <p:xfrm>
          <a:off x="843642" y="966377"/>
          <a:ext cx="10764316" cy="52386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9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4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17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 err="1"/>
                        <a:t>Regn</a:t>
                      </a:r>
                      <a:r>
                        <a:rPr lang="en-IN" dirty="0"/>
                        <a:t>.-NVA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OPD - NVA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Lab - NVA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Pharmacy-NVA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900" dirty="0">
                          <a:solidFill>
                            <a:schemeClr val="bg1"/>
                          </a:solidFill>
                        </a:rPr>
                        <a:t>Search for Registration Counter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900" dirty="0">
                          <a:solidFill>
                            <a:schemeClr val="bg1"/>
                          </a:solidFill>
                        </a:rPr>
                        <a:t>Patient searches for room number indicated in OP slip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itchFamily="34" charset="0"/>
                        <a:buNone/>
                      </a:pPr>
                      <a:r>
                        <a:rPr lang="en-US" sz="1900" dirty="0">
                          <a:solidFill>
                            <a:schemeClr val="bg1"/>
                          </a:solidFill>
                        </a:rPr>
                        <a:t>After making payment, the Patient searches for laboratory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>
                          <a:solidFill>
                            <a:schemeClr val="bg1"/>
                          </a:solidFill>
                        </a:rPr>
                        <a:t>Patient reaches dispensary after walking about 30 feet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900" dirty="0">
                          <a:solidFill>
                            <a:schemeClr val="bg1"/>
                          </a:solidFill>
                        </a:rPr>
                        <a:t>Patient waits in queue  for 20 Mins.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>
                          <a:solidFill>
                            <a:schemeClr val="bg1"/>
                          </a:solidFill>
                        </a:rPr>
                        <a:t>Patient walks for 30 feet to locate the OP clinic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>
                          <a:solidFill>
                            <a:schemeClr val="bg1"/>
                          </a:solidFill>
                        </a:rPr>
                        <a:t>Walks about 60 feet &amp; locates lab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>
                          <a:solidFill>
                            <a:schemeClr val="bg1"/>
                          </a:solidFill>
                        </a:rPr>
                        <a:t>The pharmacist checks for the medicines in the racks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>
                          <a:solidFill>
                            <a:schemeClr val="bg1"/>
                          </a:solidFill>
                        </a:rPr>
                        <a:t>Patient waits in queue for 25 minutes.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>
                          <a:solidFill>
                            <a:schemeClr val="bg1"/>
                          </a:solidFill>
                        </a:rPr>
                        <a:t>Patient waits for 1 hour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>
                          <a:solidFill>
                            <a:schemeClr val="bg1"/>
                          </a:solidFill>
                        </a:rPr>
                        <a:t>The pharmacist checks for the medicines in the racks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>
                          <a:solidFill>
                            <a:schemeClr val="bg1"/>
                          </a:solidFill>
                        </a:rPr>
                        <a:t>Patient waits for 20 </a:t>
                      </a:r>
                      <a:r>
                        <a:rPr lang="en-US" sz="1900" dirty="0" err="1">
                          <a:solidFill>
                            <a:schemeClr val="bg1"/>
                          </a:solidFill>
                        </a:rPr>
                        <a:t>Mins</a:t>
                      </a:r>
                      <a:r>
                        <a:rPr lang="en-US" sz="1900" dirty="0">
                          <a:solidFill>
                            <a:schemeClr val="bg1"/>
                          </a:solidFill>
                        </a:rPr>
                        <a:t>. in OP clinic area with test report &amp; OP slip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1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900" dirty="0">
                          <a:solidFill>
                            <a:schemeClr val="bg1"/>
                          </a:solidFill>
                        </a:rPr>
                        <a:t>Reaches out for a carton stored in the top rack (6 ft. high), pulls down the carton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sz="19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>
                          <a:solidFill>
                            <a:schemeClr val="bg1"/>
                          </a:solidFill>
                        </a:rPr>
                        <a:t>Searches for the medicines for 8 min. to locate the medicines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7583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9E6C5C5-4E06-46AA-A804-DBDDF6DDA7E4}"/>
              </a:ext>
            </a:extLst>
          </p:cNvPr>
          <p:cNvSpPr/>
          <p:nvPr/>
        </p:nvSpPr>
        <p:spPr>
          <a:xfrm>
            <a:off x="983432" y="116632"/>
            <a:ext cx="39802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STEPS FOR LEAN HCO…..1</a:t>
            </a:r>
            <a:endParaRPr lang="en-IN" sz="2800" b="1" dirty="0">
              <a:solidFill>
                <a:schemeClr val="bg1"/>
              </a:solidFill>
            </a:endParaRPr>
          </a:p>
        </p:txBody>
      </p:sp>
      <p:sp>
        <p:nvSpPr>
          <p:cNvPr id="5" name="Down Arrow Callout 2">
            <a:extLst>
              <a:ext uri="{FF2B5EF4-FFF2-40B4-BE49-F238E27FC236}">
                <a16:creationId xmlns:a16="http://schemas.microsoft.com/office/drawing/2014/main" id="{F24DE578-59BA-468E-B0AC-5C6C6AFCAC1E}"/>
              </a:ext>
            </a:extLst>
          </p:cNvPr>
          <p:cNvSpPr/>
          <p:nvPr/>
        </p:nvSpPr>
        <p:spPr>
          <a:xfrm>
            <a:off x="948532" y="1199908"/>
            <a:ext cx="10332044" cy="785818"/>
          </a:xfrm>
          <a:prstGeom prst="downArrowCallo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98DAC4-F5AA-4B4A-A765-85C1D8F39475}"/>
              </a:ext>
            </a:extLst>
          </p:cNvPr>
          <p:cNvSpPr txBox="1"/>
          <p:nvPr/>
        </p:nvSpPr>
        <p:spPr>
          <a:xfrm>
            <a:off x="2665872" y="1251227"/>
            <a:ext cx="6858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1. SPECIFY “VALUE” FROM CUSTOMER PERSPECTIVE</a:t>
            </a:r>
            <a:endParaRPr lang="en-IN" sz="2400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122938-2234-452B-A4D7-BB8B5B6C3E73}"/>
              </a:ext>
            </a:extLst>
          </p:cNvPr>
          <p:cNvSpPr txBox="1"/>
          <p:nvPr/>
        </p:nvSpPr>
        <p:spPr>
          <a:xfrm>
            <a:off x="2131191" y="2031576"/>
            <a:ext cx="7929618" cy="46166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PERCEIVED VALUE BY CUSTOMER:</a:t>
            </a:r>
            <a:endParaRPr lang="en-IN" sz="2400" b="1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C9FF7F-E4C7-412F-899A-3DF04AFA8E56}"/>
              </a:ext>
            </a:extLst>
          </p:cNvPr>
          <p:cNvSpPr txBox="1"/>
          <p:nvPr/>
        </p:nvSpPr>
        <p:spPr>
          <a:xfrm>
            <a:off x="979824" y="2643182"/>
            <a:ext cx="10300752" cy="3108543"/>
          </a:xfrm>
          <a:prstGeom prst="round1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marL="360363" indent="-360363">
              <a:buFont typeface="Wingdings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</a:rPr>
              <a:t>Quick Service – No waiting</a:t>
            </a:r>
          </a:p>
          <a:p>
            <a:pPr marL="360363" indent="-360363">
              <a:buFont typeface="Wingdings" pitchFamily="2" charset="2"/>
              <a:buChar char="Ø"/>
            </a:pPr>
            <a:endParaRPr lang="en-US" sz="2800" dirty="0">
              <a:solidFill>
                <a:schemeClr val="bg1"/>
              </a:solidFill>
            </a:endParaRPr>
          </a:p>
          <a:p>
            <a:pPr marL="360363" indent="-360363">
              <a:buFont typeface="Wingdings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</a:rPr>
              <a:t>Reliable Service – Correct diagnosis, correct treatment</a:t>
            </a:r>
          </a:p>
          <a:p>
            <a:pPr marL="360363" indent="-360363">
              <a:buFont typeface="Wingdings" pitchFamily="2" charset="2"/>
              <a:buChar char="Ø"/>
            </a:pPr>
            <a:endParaRPr lang="en-US" sz="2800" dirty="0">
              <a:solidFill>
                <a:schemeClr val="bg1"/>
              </a:solidFill>
            </a:endParaRPr>
          </a:p>
          <a:p>
            <a:pPr marL="360363" indent="-360363">
              <a:buFont typeface="Wingdings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</a:rPr>
              <a:t>Low Cost</a:t>
            </a:r>
          </a:p>
          <a:p>
            <a:pPr marL="360363" indent="-360363">
              <a:buFont typeface="Wingdings" pitchFamily="2" charset="2"/>
              <a:buChar char="Ø"/>
            </a:pPr>
            <a:endParaRPr lang="en-US" sz="2800" dirty="0">
              <a:solidFill>
                <a:schemeClr val="bg1"/>
              </a:solidFill>
            </a:endParaRPr>
          </a:p>
          <a:p>
            <a:pPr marL="360363" indent="-360363">
              <a:buFont typeface="Wingdings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</a:rPr>
              <a:t>Pleasant experience (Environment) – Courtesy, Care, Concern</a:t>
            </a:r>
            <a:endParaRPr lang="en-IN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727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9E6C5C5-4E06-46AA-A804-DBDDF6DDA7E4}"/>
              </a:ext>
            </a:extLst>
          </p:cNvPr>
          <p:cNvSpPr/>
          <p:nvPr/>
        </p:nvSpPr>
        <p:spPr>
          <a:xfrm>
            <a:off x="983432" y="116632"/>
            <a:ext cx="39802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STEPS FOR LEAN HCO…..2</a:t>
            </a:r>
            <a:endParaRPr lang="en-IN" sz="2800" b="1" dirty="0">
              <a:solidFill>
                <a:schemeClr val="bg1"/>
              </a:solidFill>
            </a:endParaRPr>
          </a:p>
        </p:txBody>
      </p:sp>
      <p:sp>
        <p:nvSpPr>
          <p:cNvPr id="5" name="Down Arrow Callout 2">
            <a:extLst>
              <a:ext uri="{FF2B5EF4-FFF2-40B4-BE49-F238E27FC236}">
                <a16:creationId xmlns:a16="http://schemas.microsoft.com/office/drawing/2014/main" id="{322591C3-B8F2-40BF-9BC1-9B4DC7428FEB}"/>
              </a:ext>
            </a:extLst>
          </p:cNvPr>
          <p:cNvSpPr/>
          <p:nvPr/>
        </p:nvSpPr>
        <p:spPr>
          <a:xfrm>
            <a:off x="876300" y="1020452"/>
            <a:ext cx="10620300" cy="785818"/>
          </a:xfrm>
          <a:prstGeom prst="downArrowCallo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93EA8D-2579-4CF5-8EC7-ED3A7D0F3B26}"/>
              </a:ext>
            </a:extLst>
          </p:cNvPr>
          <p:cNvSpPr txBox="1"/>
          <p:nvPr/>
        </p:nvSpPr>
        <p:spPr>
          <a:xfrm>
            <a:off x="1243067" y="955204"/>
            <a:ext cx="7929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2. IDENTIFY “VALUE STREAM” FOR EACH TYPE OF SERVICE</a:t>
            </a:r>
            <a:endParaRPr lang="en-IN" sz="2400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91ECD9-090B-45E7-9B18-0316293233EE}"/>
              </a:ext>
            </a:extLst>
          </p:cNvPr>
          <p:cNvSpPr txBox="1"/>
          <p:nvPr/>
        </p:nvSpPr>
        <p:spPr>
          <a:xfrm>
            <a:off x="861646" y="2071678"/>
            <a:ext cx="2621544" cy="396583"/>
          </a:xfrm>
          <a:prstGeom prst="homePlate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OPD Service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8C53B3-5459-4B17-8781-032BA11267B0}"/>
              </a:ext>
            </a:extLst>
          </p:cNvPr>
          <p:cNvSpPr txBox="1"/>
          <p:nvPr/>
        </p:nvSpPr>
        <p:spPr>
          <a:xfrm>
            <a:off x="861645" y="2964653"/>
            <a:ext cx="2621545" cy="396583"/>
          </a:xfrm>
          <a:prstGeom prst="homePlate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EM Service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041A388-1C5B-45EB-B756-4D13AC3386FE}"/>
              </a:ext>
            </a:extLst>
          </p:cNvPr>
          <p:cNvSpPr txBox="1"/>
          <p:nvPr/>
        </p:nvSpPr>
        <p:spPr>
          <a:xfrm>
            <a:off x="861646" y="3857628"/>
            <a:ext cx="2714644" cy="396583"/>
          </a:xfrm>
          <a:prstGeom prst="homePlate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Surgical Service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232D78-B2FC-4EF7-8D6C-22D7A9639872}"/>
              </a:ext>
            </a:extLst>
          </p:cNvPr>
          <p:cNvSpPr txBox="1"/>
          <p:nvPr/>
        </p:nvSpPr>
        <p:spPr>
          <a:xfrm>
            <a:off x="861646" y="5643578"/>
            <a:ext cx="2786082" cy="396583"/>
          </a:xfrm>
          <a:prstGeom prst="homePlate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Pediatric Service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2B8A5F6-AB03-4DAE-9CFB-74EB4A45CCF9}"/>
              </a:ext>
            </a:extLst>
          </p:cNvPr>
          <p:cNvSpPr txBox="1"/>
          <p:nvPr/>
        </p:nvSpPr>
        <p:spPr>
          <a:xfrm>
            <a:off x="861646" y="4750603"/>
            <a:ext cx="2786082" cy="396583"/>
          </a:xfrm>
          <a:prstGeom prst="homePlate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Maternity care Service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12" name="Flowchart: Merge 11">
            <a:extLst>
              <a:ext uri="{FF2B5EF4-FFF2-40B4-BE49-F238E27FC236}">
                <a16:creationId xmlns:a16="http://schemas.microsoft.com/office/drawing/2014/main" id="{2FE2D780-2472-4A5F-90B7-C2875DF3182D}"/>
              </a:ext>
            </a:extLst>
          </p:cNvPr>
          <p:cNvSpPr/>
          <p:nvPr/>
        </p:nvSpPr>
        <p:spPr>
          <a:xfrm>
            <a:off x="3799560" y="1946661"/>
            <a:ext cx="642942" cy="500066"/>
          </a:xfrm>
          <a:prstGeom prst="flowChartMerg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ight Arrow 10">
            <a:extLst>
              <a:ext uri="{FF2B5EF4-FFF2-40B4-BE49-F238E27FC236}">
                <a16:creationId xmlns:a16="http://schemas.microsoft.com/office/drawing/2014/main" id="{EA472632-F4E5-4F0D-805B-B10C93294703}"/>
              </a:ext>
            </a:extLst>
          </p:cNvPr>
          <p:cNvSpPr/>
          <p:nvPr/>
        </p:nvSpPr>
        <p:spPr>
          <a:xfrm>
            <a:off x="4758870" y="1928802"/>
            <a:ext cx="646344" cy="535785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Flowchart: Connector 13">
            <a:extLst>
              <a:ext uri="{FF2B5EF4-FFF2-40B4-BE49-F238E27FC236}">
                <a16:creationId xmlns:a16="http://schemas.microsoft.com/office/drawing/2014/main" id="{65406597-BE34-48BB-BF77-FDB54179D196}"/>
              </a:ext>
            </a:extLst>
          </p:cNvPr>
          <p:cNvSpPr/>
          <p:nvPr/>
        </p:nvSpPr>
        <p:spPr>
          <a:xfrm>
            <a:off x="5721582" y="1946662"/>
            <a:ext cx="540888" cy="500065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Flowchart: Manual Operation 14">
            <a:extLst>
              <a:ext uri="{FF2B5EF4-FFF2-40B4-BE49-F238E27FC236}">
                <a16:creationId xmlns:a16="http://schemas.microsoft.com/office/drawing/2014/main" id="{9D634B3D-4930-4D8F-9641-DD975400F20C}"/>
              </a:ext>
            </a:extLst>
          </p:cNvPr>
          <p:cNvSpPr/>
          <p:nvPr/>
        </p:nvSpPr>
        <p:spPr>
          <a:xfrm>
            <a:off x="7371460" y="1982380"/>
            <a:ext cx="612326" cy="428628"/>
          </a:xfrm>
          <a:prstGeom prst="flowChartManualOperati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Flowchart: Delay 15">
            <a:extLst>
              <a:ext uri="{FF2B5EF4-FFF2-40B4-BE49-F238E27FC236}">
                <a16:creationId xmlns:a16="http://schemas.microsoft.com/office/drawing/2014/main" id="{B3FE7D94-E46D-4EAC-81C4-D9EA49FD7BF6}"/>
              </a:ext>
            </a:extLst>
          </p:cNvPr>
          <p:cNvSpPr/>
          <p:nvPr/>
        </p:nvSpPr>
        <p:spPr>
          <a:xfrm>
            <a:off x="6578838" y="2003163"/>
            <a:ext cx="476253" cy="387063"/>
          </a:xfrm>
          <a:prstGeom prst="flowChartDelay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Flowchart: Merge 16">
            <a:extLst>
              <a:ext uri="{FF2B5EF4-FFF2-40B4-BE49-F238E27FC236}">
                <a16:creationId xmlns:a16="http://schemas.microsoft.com/office/drawing/2014/main" id="{6522C636-C11D-4EED-97F0-CF72056F36EF}"/>
              </a:ext>
            </a:extLst>
          </p:cNvPr>
          <p:cNvSpPr/>
          <p:nvPr/>
        </p:nvSpPr>
        <p:spPr>
          <a:xfrm>
            <a:off x="8198100" y="1956512"/>
            <a:ext cx="642942" cy="500066"/>
          </a:xfrm>
          <a:prstGeom prst="flowChartMerg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Flowchart: Connector 17">
            <a:extLst>
              <a:ext uri="{FF2B5EF4-FFF2-40B4-BE49-F238E27FC236}">
                <a16:creationId xmlns:a16="http://schemas.microsoft.com/office/drawing/2014/main" id="{6A8DA1DF-7591-4394-9C76-10F8FC79D454}"/>
              </a:ext>
            </a:extLst>
          </p:cNvPr>
          <p:cNvSpPr/>
          <p:nvPr/>
        </p:nvSpPr>
        <p:spPr>
          <a:xfrm>
            <a:off x="9014534" y="1956512"/>
            <a:ext cx="540888" cy="500065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Flowchart: Merge 18">
            <a:extLst>
              <a:ext uri="{FF2B5EF4-FFF2-40B4-BE49-F238E27FC236}">
                <a16:creationId xmlns:a16="http://schemas.microsoft.com/office/drawing/2014/main" id="{4A514EC9-F715-43E9-AE9E-43CD86CF97D6}"/>
              </a:ext>
            </a:extLst>
          </p:cNvPr>
          <p:cNvSpPr/>
          <p:nvPr/>
        </p:nvSpPr>
        <p:spPr>
          <a:xfrm>
            <a:off x="3799560" y="2875355"/>
            <a:ext cx="642942" cy="500066"/>
          </a:xfrm>
          <a:prstGeom prst="flowChartMerg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Right Arrow 17">
            <a:extLst>
              <a:ext uri="{FF2B5EF4-FFF2-40B4-BE49-F238E27FC236}">
                <a16:creationId xmlns:a16="http://schemas.microsoft.com/office/drawing/2014/main" id="{97A06BAD-EC0F-4BAF-A6F5-9F0C4ED63332}"/>
              </a:ext>
            </a:extLst>
          </p:cNvPr>
          <p:cNvSpPr/>
          <p:nvPr/>
        </p:nvSpPr>
        <p:spPr>
          <a:xfrm>
            <a:off x="4758870" y="2857496"/>
            <a:ext cx="646344" cy="535785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Flowchart: Connector 20">
            <a:extLst>
              <a:ext uri="{FF2B5EF4-FFF2-40B4-BE49-F238E27FC236}">
                <a16:creationId xmlns:a16="http://schemas.microsoft.com/office/drawing/2014/main" id="{1BC04B00-2636-4D16-9417-8D30D64DE7C4}"/>
              </a:ext>
            </a:extLst>
          </p:cNvPr>
          <p:cNvSpPr/>
          <p:nvPr/>
        </p:nvSpPr>
        <p:spPr>
          <a:xfrm>
            <a:off x="5721582" y="2875356"/>
            <a:ext cx="540888" cy="500065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Flowchart: Manual Operation 21">
            <a:extLst>
              <a:ext uri="{FF2B5EF4-FFF2-40B4-BE49-F238E27FC236}">
                <a16:creationId xmlns:a16="http://schemas.microsoft.com/office/drawing/2014/main" id="{D84A3BCA-4F4C-4335-9154-085426429998}"/>
              </a:ext>
            </a:extLst>
          </p:cNvPr>
          <p:cNvSpPr/>
          <p:nvPr/>
        </p:nvSpPr>
        <p:spPr>
          <a:xfrm>
            <a:off x="7371460" y="2911074"/>
            <a:ext cx="612326" cy="428628"/>
          </a:xfrm>
          <a:prstGeom prst="flowChartManualOperati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Flowchart: Delay 22">
            <a:extLst>
              <a:ext uri="{FF2B5EF4-FFF2-40B4-BE49-F238E27FC236}">
                <a16:creationId xmlns:a16="http://schemas.microsoft.com/office/drawing/2014/main" id="{6D8E7D76-642E-4D08-8AC0-51A8AF71DB92}"/>
              </a:ext>
            </a:extLst>
          </p:cNvPr>
          <p:cNvSpPr/>
          <p:nvPr/>
        </p:nvSpPr>
        <p:spPr>
          <a:xfrm>
            <a:off x="6578838" y="2931857"/>
            <a:ext cx="476253" cy="387063"/>
          </a:xfrm>
          <a:prstGeom prst="flowChartDelay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Flowchart: Merge 23">
            <a:extLst>
              <a:ext uri="{FF2B5EF4-FFF2-40B4-BE49-F238E27FC236}">
                <a16:creationId xmlns:a16="http://schemas.microsoft.com/office/drawing/2014/main" id="{525204BD-2B81-4963-8E77-0B5C61BADAF1}"/>
              </a:ext>
            </a:extLst>
          </p:cNvPr>
          <p:cNvSpPr/>
          <p:nvPr/>
        </p:nvSpPr>
        <p:spPr>
          <a:xfrm>
            <a:off x="8198100" y="2885206"/>
            <a:ext cx="642942" cy="500066"/>
          </a:xfrm>
          <a:prstGeom prst="flowChartMerg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Flowchart: Connector 24">
            <a:extLst>
              <a:ext uri="{FF2B5EF4-FFF2-40B4-BE49-F238E27FC236}">
                <a16:creationId xmlns:a16="http://schemas.microsoft.com/office/drawing/2014/main" id="{AF37AE13-4266-47BA-BC66-11CFB29F7BA8}"/>
              </a:ext>
            </a:extLst>
          </p:cNvPr>
          <p:cNvSpPr/>
          <p:nvPr/>
        </p:nvSpPr>
        <p:spPr>
          <a:xfrm>
            <a:off x="9014534" y="2885206"/>
            <a:ext cx="540888" cy="500065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Flowchart: Merge 25">
            <a:extLst>
              <a:ext uri="{FF2B5EF4-FFF2-40B4-BE49-F238E27FC236}">
                <a16:creationId xmlns:a16="http://schemas.microsoft.com/office/drawing/2014/main" id="{8377AC28-90EC-4391-B077-C00DB1F0453A}"/>
              </a:ext>
            </a:extLst>
          </p:cNvPr>
          <p:cNvSpPr/>
          <p:nvPr/>
        </p:nvSpPr>
        <p:spPr>
          <a:xfrm>
            <a:off x="3812672" y="3839768"/>
            <a:ext cx="642942" cy="500066"/>
          </a:xfrm>
          <a:prstGeom prst="flowChartMerg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Right Arrow 24">
            <a:extLst>
              <a:ext uri="{FF2B5EF4-FFF2-40B4-BE49-F238E27FC236}">
                <a16:creationId xmlns:a16="http://schemas.microsoft.com/office/drawing/2014/main" id="{ECFDF128-129A-4CC4-94DE-8A36049D95D0}"/>
              </a:ext>
            </a:extLst>
          </p:cNvPr>
          <p:cNvSpPr/>
          <p:nvPr/>
        </p:nvSpPr>
        <p:spPr>
          <a:xfrm>
            <a:off x="4771982" y="3821909"/>
            <a:ext cx="646344" cy="535785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8" name="Flowchart: Connector 27">
            <a:extLst>
              <a:ext uri="{FF2B5EF4-FFF2-40B4-BE49-F238E27FC236}">
                <a16:creationId xmlns:a16="http://schemas.microsoft.com/office/drawing/2014/main" id="{955407EF-702C-4CEC-82E0-FDD9AA63B7B1}"/>
              </a:ext>
            </a:extLst>
          </p:cNvPr>
          <p:cNvSpPr/>
          <p:nvPr/>
        </p:nvSpPr>
        <p:spPr>
          <a:xfrm>
            <a:off x="5734694" y="3839769"/>
            <a:ext cx="540888" cy="500065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9" name="Flowchart: Manual Operation 28">
            <a:extLst>
              <a:ext uri="{FF2B5EF4-FFF2-40B4-BE49-F238E27FC236}">
                <a16:creationId xmlns:a16="http://schemas.microsoft.com/office/drawing/2014/main" id="{B8ADFCC7-3AAC-4F5D-A12B-FBE8028B68CB}"/>
              </a:ext>
            </a:extLst>
          </p:cNvPr>
          <p:cNvSpPr/>
          <p:nvPr/>
        </p:nvSpPr>
        <p:spPr>
          <a:xfrm>
            <a:off x="7384572" y="3875487"/>
            <a:ext cx="612326" cy="428628"/>
          </a:xfrm>
          <a:prstGeom prst="flowChartManualOperati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0" name="Flowchart: Delay 29">
            <a:extLst>
              <a:ext uri="{FF2B5EF4-FFF2-40B4-BE49-F238E27FC236}">
                <a16:creationId xmlns:a16="http://schemas.microsoft.com/office/drawing/2014/main" id="{3D0FF657-98E2-4B5B-97A9-D8A26A74151B}"/>
              </a:ext>
            </a:extLst>
          </p:cNvPr>
          <p:cNvSpPr/>
          <p:nvPr/>
        </p:nvSpPr>
        <p:spPr>
          <a:xfrm>
            <a:off x="6591950" y="3896270"/>
            <a:ext cx="476253" cy="387063"/>
          </a:xfrm>
          <a:prstGeom prst="flowChartDelay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1" name="Flowchart: Merge 30">
            <a:extLst>
              <a:ext uri="{FF2B5EF4-FFF2-40B4-BE49-F238E27FC236}">
                <a16:creationId xmlns:a16="http://schemas.microsoft.com/office/drawing/2014/main" id="{B5982BA3-14D5-4226-A202-A596E6FC5502}"/>
              </a:ext>
            </a:extLst>
          </p:cNvPr>
          <p:cNvSpPr/>
          <p:nvPr/>
        </p:nvSpPr>
        <p:spPr>
          <a:xfrm>
            <a:off x="8211212" y="3849619"/>
            <a:ext cx="642942" cy="500066"/>
          </a:xfrm>
          <a:prstGeom prst="flowChartMerg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2" name="Flowchart: Connector 31">
            <a:extLst>
              <a:ext uri="{FF2B5EF4-FFF2-40B4-BE49-F238E27FC236}">
                <a16:creationId xmlns:a16="http://schemas.microsoft.com/office/drawing/2014/main" id="{386DBCEF-AD3A-42C9-9049-32352374276F}"/>
              </a:ext>
            </a:extLst>
          </p:cNvPr>
          <p:cNvSpPr/>
          <p:nvPr/>
        </p:nvSpPr>
        <p:spPr>
          <a:xfrm>
            <a:off x="9027646" y="3849619"/>
            <a:ext cx="540888" cy="500065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3" name="Flowchart: Merge 32">
            <a:extLst>
              <a:ext uri="{FF2B5EF4-FFF2-40B4-BE49-F238E27FC236}">
                <a16:creationId xmlns:a16="http://schemas.microsoft.com/office/drawing/2014/main" id="{2F18C38C-627E-4E7F-A5DF-D01295C1B9CC}"/>
              </a:ext>
            </a:extLst>
          </p:cNvPr>
          <p:cNvSpPr/>
          <p:nvPr/>
        </p:nvSpPr>
        <p:spPr>
          <a:xfrm>
            <a:off x="3812672" y="4732743"/>
            <a:ext cx="642942" cy="500066"/>
          </a:xfrm>
          <a:prstGeom prst="flowChartMerg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4" name="Right Arrow 31">
            <a:extLst>
              <a:ext uri="{FF2B5EF4-FFF2-40B4-BE49-F238E27FC236}">
                <a16:creationId xmlns:a16="http://schemas.microsoft.com/office/drawing/2014/main" id="{8BFEA9C5-6532-472B-9612-E8A6FD724A15}"/>
              </a:ext>
            </a:extLst>
          </p:cNvPr>
          <p:cNvSpPr/>
          <p:nvPr/>
        </p:nvSpPr>
        <p:spPr>
          <a:xfrm>
            <a:off x="4771982" y="4714884"/>
            <a:ext cx="646344" cy="535785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5" name="Flowchart: Connector 34">
            <a:extLst>
              <a:ext uri="{FF2B5EF4-FFF2-40B4-BE49-F238E27FC236}">
                <a16:creationId xmlns:a16="http://schemas.microsoft.com/office/drawing/2014/main" id="{33EAD73F-1D4B-4CC2-936B-0AC9CE656441}"/>
              </a:ext>
            </a:extLst>
          </p:cNvPr>
          <p:cNvSpPr/>
          <p:nvPr/>
        </p:nvSpPr>
        <p:spPr>
          <a:xfrm>
            <a:off x="5734694" y="4732744"/>
            <a:ext cx="540888" cy="500065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6" name="Flowchart: Manual Operation 35">
            <a:extLst>
              <a:ext uri="{FF2B5EF4-FFF2-40B4-BE49-F238E27FC236}">
                <a16:creationId xmlns:a16="http://schemas.microsoft.com/office/drawing/2014/main" id="{2420A82A-26E4-437D-911E-13544B582845}"/>
              </a:ext>
            </a:extLst>
          </p:cNvPr>
          <p:cNvSpPr/>
          <p:nvPr/>
        </p:nvSpPr>
        <p:spPr>
          <a:xfrm>
            <a:off x="7384572" y="4768462"/>
            <a:ext cx="612326" cy="428628"/>
          </a:xfrm>
          <a:prstGeom prst="flowChartManualOperati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7" name="Flowchart: Delay 36">
            <a:extLst>
              <a:ext uri="{FF2B5EF4-FFF2-40B4-BE49-F238E27FC236}">
                <a16:creationId xmlns:a16="http://schemas.microsoft.com/office/drawing/2014/main" id="{B05BE47A-44A6-44ED-934E-A5993CD34B01}"/>
              </a:ext>
            </a:extLst>
          </p:cNvPr>
          <p:cNvSpPr/>
          <p:nvPr/>
        </p:nvSpPr>
        <p:spPr>
          <a:xfrm>
            <a:off x="6591950" y="4789245"/>
            <a:ext cx="476253" cy="387063"/>
          </a:xfrm>
          <a:prstGeom prst="flowChartDelay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8" name="Flowchart: Merge 37">
            <a:extLst>
              <a:ext uri="{FF2B5EF4-FFF2-40B4-BE49-F238E27FC236}">
                <a16:creationId xmlns:a16="http://schemas.microsoft.com/office/drawing/2014/main" id="{CDB28E3E-7FBE-4C83-AC3A-083A85A4D14A}"/>
              </a:ext>
            </a:extLst>
          </p:cNvPr>
          <p:cNvSpPr/>
          <p:nvPr/>
        </p:nvSpPr>
        <p:spPr>
          <a:xfrm>
            <a:off x="8211212" y="4742594"/>
            <a:ext cx="642942" cy="500066"/>
          </a:xfrm>
          <a:prstGeom prst="flowChartMerg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9" name="Flowchart: Connector 38">
            <a:extLst>
              <a:ext uri="{FF2B5EF4-FFF2-40B4-BE49-F238E27FC236}">
                <a16:creationId xmlns:a16="http://schemas.microsoft.com/office/drawing/2014/main" id="{62D6F8C5-3750-415B-A3BD-56E788641718}"/>
              </a:ext>
            </a:extLst>
          </p:cNvPr>
          <p:cNvSpPr/>
          <p:nvPr/>
        </p:nvSpPr>
        <p:spPr>
          <a:xfrm>
            <a:off x="9027646" y="4742594"/>
            <a:ext cx="540888" cy="500065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0" name="Flowchart: Merge 39">
            <a:extLst>
              <a:ext uri="{FF2B5EF4-FFF2-40B4-BE49-F238E27FC236}">
                <a16:creationId xmlns:a16="http://schemas.microsoft.com/office/drawing/2014/main" id="{87DE7458-E2B7-41C6-A83A-9C2527E702EF}"/>
              </a:ext>
            </a:extLst>
          </p:cNvPr>
          <p:cNvSpPr/>
          <p:nvPr/>
        </p:nvSpPr>
        <p:spPr>
          <a:xfrm>
            <a:off x="3825784" y="5697156"/>
            <a:ext cx="642942" cy="500066"/>
          </a:xfrm>
          <a:prstGeom prst="flowChartMerg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1" name="Right Arrow 38">
            <a:extLst>
              <a:ext uri="{FF2B5EF4-FFF2-40B4-BE49-F238E27FC236}">
                <a16:creationId xmlns:a16="http://schemas.microsoft.com/office/drawing/2014/main" id="{B2F40D54-322B-4E66-87E0-1C3145D57E02}"/>
              </a:ext>
            </a:extLst>
          </p:cNvPr>
          <p:cNvSpPr/>
          <p:nvPr/>
        </p:nvSpPr>
        <p:spPr>
          <a:xfrm>
            <a:off x="4785094" y="5679297"/>
            <a:ext cx="646344" cy="535785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2" name="Flowchart: Connector 41">
            <a:extLst>
              <a:ext uri="{FF2B5EF4-FFF2-40B4-BE49-F238E27FC236}">
                <a16:creationId xmlns:a16="http://schemas.microsoft.com/office/drawing/2014/main" id="{7D789DD1-0174-4583-953E-4F18513EC801}"/>
              </a:ext>
            </a:extLst>
          </p:cNvPr>
          <p:cNvSpPr/>
          <p:nvPr/>
        </p:nvSpPr>
        <p:spPr>
          <a:xfrm>
            <a:off x="5747806" y="5697157"/>
            <a:ext cx="540888" cy="500065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3" name="Flowchart: Manual Operation 42">
            <a:extLst>
              <a:ext uri="{FF2B5EF4-FFF2-40B4-BE49-F238E27FC236}">
                <a16:creationId xmlns:a16="http://schemas.microsoft.com/office/drawing/2014/main" id="{5BF7FDF2-79D5-4FF3-AD87-0F0CC87EF628}"/>
              </a:ext>
            </a:extLst>
          </p:cNvPr>
          <p:cNvSpPr/>
          <p:nvPr/>
        </p:nvSpPr>
        <p:spPr>
          <a:xfrm>
            <a:off x="7397684" y="5732875"/>
            <a:ext cx="612326" cy="428628"/>
          </a:xfrm>
          <a:prstGeom prst="flowChartManualOperati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4" name="Flowchart: Delay 43">
            <a:extLst>
              <a:ext uri="{FF2B5EF4-FFF2-40B4-BE49-F238E27FC236}">
                <a16:creationId xmlns:a16="http://schemas.microsoft.com/office/drawing/2014/main" id="{FF4CA95F-4521-4CCE-8285-10C3D3B10B90}"/>
              </a:ext>
            </a:extLst>
          </p:cNvPr>
          <p:cNvSpPr/>
          <p:nvPr/>
        </p:nvSpPr>
        <p:spPr>
          <a:xfrm>
            <a:off x="6605062" y="5753658"/>
            <a:ext cx="476253" cy="387063"/>
          </a:xfrm>
          <a:prstGeom prst="flowChartDelay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5" name="Flowchart: Merge 44">
            <a:extLst>
              <a:ext uri="{FF2B5EF4-FFF2-40B4-BE49-F238E27FC236}">
                <a16:creationId xmlns:a16="http://schemas.microsoft.com/office/drawing/2014/main" id="{8E42BF60-DEC6-45E5-AF90-730B47AC6965}"/>
              </a:ext>
            </a:extLst>
          </p:cNvPr>
          <p:cNvSpPr/>
          <p:nvPr/>
        </p:nvSpPr>
        <p:spPr>
          <a:xfrm>
            <a:off x="8224324" y="5707007"/>
            <a:ext cx="642942" cy="500066"/>
          </a:xfrm>
          <a:prstGeom prst="flowChartMerg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6" name="Flowchart: Connector 45">
            <a:extLst>
              <a:ext uri="{FF2B5EF4-FFF2-40B4-BE49-F238E27FC236}">
                <a16:creationId xmlns:a16="http://schemas.microsoft.com/office/drawing/2014/main" id="{0A4430B8-E031-4A87-992F-11AD95C48D59}"/>
              </a:ext>
            </a:extLst>
          </p:cNvPr>
          <p:cNvSpPr/>
          <p:nvPr/>
        </p:nvSpPr>
        <p:spPr>
          <a:xfrm>
            <a:off x="9040758" y="5707007"/>
            <a:ext cx="540888" cy="500065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85C22729-B2DB-4B48-BC6F-25694C2C1D0C}"/>
              </a:ext>
            </a:extLst>
          </p:cNvPr>
          <p:cNvSpPr/>
          <p:nvPr/>
        </p:nvSpPr>
        <p:spPr>
          <a:xfrm>
            <a:off x="4643172" y="1799597"/>
            <a:ext cx="864096" cy="8640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B24CFE7-5A69-4937-9FC5-D55F1679D306}"/>
              </a:ext>
            </a:extLst>
          </p:cNvPr>
          <p:cNvSpPr/>
          <p:nvPr/>
        </p:nvSpPr>
        <p:spPr>
          <a:xfrm>
            <a:off x="6340775" y="1799597"/>
            <a:ext cx="864096" cy="8640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ED620F66-BB16-4DAA-8082-A8B0E7F83027}"/>
              </a:ext>
            </a:extLst>
          </p:cNvPr>
          <p:cNvSpPr/>
          <p:nvPr/>
        </p:nvSpPr>
        <p:spPr>
          <a:xfrm>
            <a:off x="3707055" y="1675966"/>
            <a:ext cx="864096" cy="8640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34880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9E6C5C5-4E06-46AA-A804-DBDDF6DDA7E4}"/>
              </a:ext>
            </a:extLst>
          </p:cNvPr>
          <p:cNvSpPr/>
          <p:nvPr/>
        </p:nvSpPr>
        <p:spPr>
          <a:xfrm>
            <a:off x="983432" y="116632"/>
            <a:ext cx="79436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TYPICAL VALUE STREAM FOR EMERGENCY (EM)…..3.</a:t>
            </a:r>
            <a:endParaRPr lang="en-IN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E44F9119-BF72-4D4B-9A1D-EE1D8A8D8B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239760"/>
              </p:ext>
            </p:extLst>
          </p:nvPr>
        </p:nvGraphicFramePr>
        <p:xfrm>
          <a:off x="875420" y="1124744"/>
          <a:ext cx="10621180" cy="2536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5295">
                  <a:extLst>
                    <a:ext uri="{9D8B030D-6E8A-4147-A177-3AD203B41FA5}">
                      <a16:colId xmlns:a16="http://schemas.microsoft.com/office/drawing/2014/main" val="3767295389"/>
                    </a:ext>
                  </a:extLst>
                </a:gridCol>
                <a:gridCol w="2655295">
                  <a:extLst>
                    <a:ext uri="{9D8B030D-6E8A-4147-A177-3AD203B41FA5}">
                      <a16:colId xmlns:a16="http://schemas.microsoft.com/office/drawing/2014/main" val="4197217753"/>
                    </a:ext>
                  </a:extLst>
                </a:gridCol>
                <a:gridCol w="2655295">
                  <a:extLst>
                    <a:ext uri="{9D8B030D-6E8A-4147-A177-3AD203B41FA5}">
                      <a16:colId xmlns:a16="http://schemas.microsoft.com/office/drawing/2014/main" val="787353626"/>
                    </a:ext>
                  </a:extLst>
                </a:gridCol>
                <a:gridCol w="2655295">
                  <a:extLst>
                    <a:ext uri="{9D8B030D-6E8A-4147-A177-3AD203B41FA5}">
                      <a16:colId xmlns:a16="http://schemas.microsoft.com/office/drawing/2014/main" val="28063082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Value Stream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Starting Point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Intermediate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Ending Point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754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EM Department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Ambulance request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Triage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EM Discharge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6947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Patient arrival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Triage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Shift to Procedure room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5842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Start of treatment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305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Discharge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800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51600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9E6C5C5-4E06-46AA-A804-DBDDF6DDA7E4}"/>
              </a:ext>
            </a:extLst>
          </p:cNvPr>
          <p:cNvSpPr/>
          <p:nvPr/>
        </p:nvSpPr>
        <p:spPr>
          <a:xfrm>
            <a:off x="983432" y="116632"/>
            <a:ext cx="40764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STEPS FOR LEAN HCO…..3.</a:t>
            </a:r>
            <a:endParaRPr lang="en-IN" sz="2800" b="1" dirty="0">
              <a:solidFill>
                <a:schemeClr val="bg1"/>
              </a:solidFill>
            </a:endParaRPr>
          </a:p>
        </p:txBody>
      </p:sp>
      <p:sp>
        <p:nvSpPr>
          <p:cNvPr id="5" name="Down Arrow Callout 1">
            <a:extLst>
              <a:ext uri="{FF2B5EF4-FFF2-40B4-BE49-F238E27FC236}">
                <a16:creationId xmlns:a16="http://schemas.microsoft.com/office/drawing/2014/main" id="{4A918463-91AB-4AC0-9A37-09808E8C3071}"/>
              </a:ext>
            </a:extLst>
          </p:cNvPr>
          <p:cNvSpPr/>
          <p:nvPr/>
        </p:nvSpPr>
        <p:spPr>
          <a:xfrm>
            <a:off x="916752" y="897408"/>
            <a:ext cx="10519924" cy="785818"/>
          </a:xfrm>
          <a:prstGeom prst="downArrowCallo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8A9B5F-9AFD-4F9B-825A-ED2E5E08BA1E}"/>
              </a:ext>
            </a:extLst>
          </p:cNvPr>
          <p:cNvSpPr txBox="1"/>
          <p:nvPr/>
        </p:nvSpPr>
        <p:spPr>
          <a:xfrm>
            <a:off x="898160" y="963875"/>
            <a:ext cx="10508998" cy="83099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3. MAKE THE  “VALUE  FLOW “ WITHOUT  INTERRUPTIONS FROM BEGINNING TO END</a:t>
            </a:r>
            <a:endParaRPr lang="en-IN" sz="2400" dirty="0">
              <a:solidFill>
                <a:schemeClr val="bg1"/>
              </a:solidFill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65F22AE-3DCA-48CF-9819-AEF398378609}"/>
              </a:ext>
            </a:extLst>
          </p:cNvPr>
          <p:cNvGrpSpPr/>
          <p:nvPr/>
        </p:nvGrpSpPr>
        <p:grpSpPr>
          <a:xfrm>
            <a:off x="919933" y="1886516"/>
            <a:ext cx="10516743" cy="1071570"/>
            <a:chOff x="357158" y="1479012"/>
            <a:chExt cx="8292901" cy="1071570"/>
          </a:xfrm>
          <a:solidFill>
            <a:srgbClr val="00B050"/>
          </a:solidFill>
        </p:grpSpPr>
        <p:sp>
          <p:nvSpPr>
            <p:cNvPr id="8" name="Rounded Rectangle 4">
              <a:extLst>
                <a:ext uri="{FF2B5EF4-FFF2-40B4-BE49-F238E27FC236}">
                  <a16:creationId xmlns:a16="http://schemas.microsoft.com/office/drawing/2014/main" id="{F39AC9C1-9184-44E7-BAAD-6442B406A044}"/>
                </a:ext>
              </a:extLst>
            </p:cNvPr>
            <p:cNvSpPr/>
            <p:nvPr/>
          </p:nvSpPr>
          <p:spPr>
            <a:xfrm>
              <a:off x="357158" y="1479012"/>
              <a:ext cx="8286808" cy="1071570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2400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6F1CE14-739F-4A71-9BDA-8AAA2CAEDA5A}"/>
                </a:ext>
              </a:extLst>
            </p:cNvPr>
            <p:cNvSpPr txBox="1"/>
            <p:nvPr/>
          </p:nvSpPr>
          <p:spPr>
            <a:xfrm>
              <a:off x="714348" y="1857364"/>
              <a:ext cx="7935711" cy="46166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179388" indent="-179388">
                <a:buFont typeface="Arial" pitchFamily="34" charset="0"/>
                <a:buChar char="•"/>
              </a:pPr>
              <a:r>
                <a:rPr lang="en-US" sz="2400" dirty="0">
                  <a:solidFill>
                    <a:schemeClr val="bg1"/>
                  </a:solidFill>
                </a:rPr>
                <a:t>Use Lean Tools to  eliminate “waste” and facilitate Flow without interruptions</a:t>
              </a:r>
              <a:endParaRPr lang="en-IN" sz="24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" name="Rounded Rectangle 6">
            <a:extLst>
              <a:ext uri="{FF2B5EF4-FFF2-40B4-BE49-F238E27FC236}">
                <a16:creationId xmlns:a16="http://schemas.microsoft.com/office/drawing/2014/main" id="{1230E63D-2855-4F4B-AB5B-1B83E289D6C7}"/>
              </a:ext>
            </a:extLst>
          </p:cNvPr>
          <p:cNvSpPr/>
          <p:nvPr/>
        </p:nvSpPr>
        <p:spPr>
          <a:xfrm>
            <a:off x="948980" y="3044665"/>
            <a:ext cx="10619628" cy="346323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5E61FF5-2EB4-444C-A079-EFAB73D20F83}"/>
              </a:ext>
            </a:extLst>
          </p:cNvPr>
          <p:cNvSpPr txBox="1"/>
          <p:nvPr/>
        </p:nvSpPr>
        <p:spPr>
          <a:xfrm>
            <a:off x="1400515" y="3116104"/>
            <a:ext cx="9662848" cy="43088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marL="179388" indent="-179388">
              <a:buFont typeface="Arial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</a:rPr>
              <a:t>Value Stream Mapping</a:t>
            </a:r>
            <a:endParaRPr lang="en-IN" sz="220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62A4AB7-064E-4DD8-9FCB-60958F6047E8}"/>
              </a:ext>
            </a:extLst>
          </p:cNvPr>
          <p:cNvSpPr txBox="1"/>
          <p:nvPr/>
        </p:nvSpPr>
        <p:spPr>
          <a:xfrm>
            <a:off x="1400515" y="5553924"/>
            <a:ext cx="9662848" cy="43088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marL="179388" indent="-179388">
              <a:buFont typeface="Arial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</a:rPr>
              <a:t>5 S Technique</a:t>
            </a:r>
            <a:endParaRPr lang="en-IN" sz="22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E9855D4-D5D1-4B65-A645-1847E176E0E5}"/>
              </a:ext>
            </a:extLst>
          </p:cNvPr>
          <p:cNvSpPr txBox="1"/>
          <p:nvPr/>
        </p:nvSpPr>
        <p:spPr>
          <a:xfrm>
            <a:off x="1400515" y="3464364"/>
            <a:ext cx="9662848" cy="43088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marL="179388" indent="-179388">
              <a:buFont typeface="Arial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</a:rPr>
              <a:t>Kaizen</a:t>
            </a:r>
            <a:endParaRPr lang="en-IN" sz="22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39352F6-B6D3-41A4-B05A-09D3D4114DA6}"/>
              </a:ext>
            </a:extLst>
          </p:cNvPr>
          <p:cNvSpPr txBox="1"/>
          <p:nvPr/>
        </p:nvSpPr>
        <p:spPr>
          <a:xfrm>
            <a:off x="1400515" y="3812624"/>
            <a:ext cx="9662848" cy="43088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marL="179388" indent="-179388">
              <a:buFont typeface="Arial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</a:rPr>
              <a:t>7 QC Tools</a:t>
            </a:r>
            <a:endParaRPr lang="en-IN" sz="2200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D19216D-5536-44F3-BD6E-119A9BF5A5C5}"/>
              </a:ext>
            </a:extLst>
          </p:cNvPr>
          <p:cNvSpPr txBox="1"/>
          <p:nvPr/>
        </p:nvSpPr>
        <p:spPr>
          <a:xfrm>
            <a:off x="1400515" y="4160884"/>
            <a:ext cx="9662848" cy="43088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marL="179388" indent="-179388">
              <a:buFont typeface="Arial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</a:rPr>
              <a:t>JIT &amp; KANBAN</a:t>
            </a:r>
            <a:endParaRPr lang="en-IN" sz="2200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E9F4F0B-D1B4-49FD-9D91-8A83C270B986}"/>
              </a:ext>
            </a:extLst>
          </p:cNvPr>
          <p:cNvSpPr txBox="1"/>
          <p:nvPr/>
        </p:nvSpPr>
        <p:spPr>
          <a:xfrm>
            <a:off x="1400515" y="4509144"/>
            <a:ext cx="9662848" cy="43088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marL="179388" indent="-179388">
              <a:buFont typeface="Arial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</a:rPr>
              <a:t>SMED</a:t>
            </a:r>
            <a:endParaRPr lang="en-IN" sz="2200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92FC10-DA2A-4506-A261-8587BEEB8A29}"/>
              </a:ext>
            </a:extLst>
          </p:cNvPr>
          <p:cNvSpPr txBox="1"/>
          <p:nvPr/>
        </p:nvSpPr>
        <p:spPr>
          <a:xfrm>
            <a:off x="1403249" y="4857404"/>
            <a:ext cx="9662848" cy="43088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marL="179388" indent="-179388">
              <a:buFont typeface="Arial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</a:rPr>
              <a:t>Standardization</a:t>
            </a:r>
            <a:endParaRPr lang="en-IN" sz="2200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3D244DE-9D2A-4701-91C5-32867AC83E77}"/>
              </a:ext>
            </a:extLst>
          </p:cNvPr>
          <p:cNvSpPr txBox="1"/>
          <p:nvPr/>
        </p:nvSpPr>
        <p:spPr>
          <a:xfrm>
            <a:off x="1400515" y="5205664"/>
            <a:ext cx="9662848" cy="43088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marL="179388" indent="-179388">
              <a:buFont typeface="Arial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</a:rPr>
              <a:t>Cellular  Concept</a:t>
            </a:r>
            <a:endParaRPr lang="en-IN" sz="2200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D65E454-3A5A-4CE6-85C0-5F60E5186CFD}"/>
              </a:ext>
            </a:extLst>
          </p:cNvPr>
          <p:cNvSpPr txBox="1"/>
          <p:nvPr/>
        </p:nvSpPr>
        <p:spPr>
          <a:xfrm>
            <a:off x="1403249" y="5902186"/>
            <a:ext cx="9662848" cy="43088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marL="179388" indent="-179388">
              <a:buFont typeface="Arial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</a:rPr>
              <a:t>TPM</a:t>
            </a:r>
            <a:endParaRPr lang="en-IN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885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F55F52E-9915-49F2-8DDA-EAA6818C8451}"/>
              </a:ext>
            </a:extLst>
          </p:cNvPr>
          <p:cNvSpPr/>
          <p:nvPr/>
        </p:nvSpPr>
        <p:spPr>
          <a:xfrm>
            <a:off x="983432" y="116632"/>
            <a:ext cx="49750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……“LEAN”…… IS NOT ABOUT…..</a:t>
            </a:r>
            <a:endParaRPr lang="en-IN" sz="2800" b="1" dirty="0">
              <a:solidFill>
                <a:schemeClr val="bg1"/>
              </a:solidFill>
            </a:endParaRPr>
          </a:p>
        </p:txBody>
      </p:sp>
      <p:sp>
        <p:nvSpPr>
          <p:cNvPr id="4" name="Up Ribbon 11">
            <a:extLst>
              <a:ext uri="{FF2B5EF4-FFF2-40B4-BE49-F238E27FC236}">
                <a16:creationId xmlns:a16="http://schemas.microsoft.com/office/drawing/2014/main" id="{F9578B20-F1F0-4B90-BD0D-70211889B8C0}"/>
              </a:ext>
            </a:extLst>
          </p:cNvPr>
          <p:cNvSpPr/>
          <p:nvPr/>
        </p:nvSpPr>
        <p:spPr>
          <a:xfrm>
            <a:off x="4594911" y="1226374"/>
            <a:ext cx="2571768" cy="857256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Quality</a:t>
            </a:r>
            <a:endParaRPr lang="en-IN" dirty="0"/>
          </a:p>
        </p:txBody>
      </p:sp>
      <p:sp>
        <p:nvSpPr>
          <p:cNvPr id="5" name="Up Ribbon 12">
            <a:extLst>
              <a:ext uri="{FF2B5EF4-FFF2-40B4-BE49-F238E27FC236}">
                <a16:creationId xmlns:a16="http://schemas.microsoft.com/office/drawing/2014/main" id="{704200E1-39C6-404D-A40B-54F85717A4D7}"/>
              </a:ext>
            </a:extLst>
          </p:cNvPr>
          <p:cNvSpPr/>
          <p:nvPr/>
        </p:nvSpPr>
        <p:spPr>
          <a:xfrm>
            <a:off x="1343472" y="3356992"/>
            <a:ext cx="3152796" cy="857256"/>
          </a:xfrm>
          <a:prstGeom prst="ribbon2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Improvement in layout</a:t>
            </a:r>
            <a:endParaRPr lang="en-IN" dirty="0"/>
          </a:p>
        </p:txBody>
      </p:sp>
      <p:sp>
        <p:nvSpPr>
          <p:cNvPr id="6" name="Up Ribbon 13">
            <a:extLst>
              <a:ext uri="{FF2B5EF4-FFF2-40B4-BE49-F238E27FC236}">
                <a16:creationId xmlns:a16="http://schemas.microsoft.com/office/drawing/2014/main" id="{6CE44195-116F-4362-9F84-B0CE51A4F641}"/>
              </a:ext>
            </a:extLst>
          </p:cNvPr>
          <p:cNvSpPr/>
          <p:nvPr/>
        </p:nvSpPr>
        <p:spPr>
          <a:xfrm>
            <a:off x="4646952" y="2355720"/>
            <a:ext cx="2571768" cy="857256"/>
          </a:xfrm>
          <a:prstGeom prst="ribbon2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Cost Reduction</a:t>
            </a:r>
            <a:endParaRPr lang="en-IN" dirty="0"/>
          </a:p>
        </p:txBody>
      </p:sp>
      <p:sp>
        <p:nvSpPr>
          <p:cNvPr id="7" name="Up Ribbon 14">
            <a:extLst>
              <a:ext uri="{FF2B5EF4-FFF2-40B4-BE49-F238E27FC236}">
                <a16:creationId xmlns:a16="http://schemas.microsoft.com/office/drawing/2014/main" id="{7A34FCF7-3AA3-4017-9493-F9BD8E6922D1}"/>
              </a:ext>
            </a:extLst>
          </p:cNvPr>
          <p:cNvSpPr/>
          <p:nvPr/>
        </p:nvSpPr>
        <p:spPr>
          <a:xfrm>
            <a:off x="1343472" y="2338195"/>
            <a:ext cx="3079642" cy="857256"/>
          </a:xfrm>
          <a:prstGeom prst="ribbon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Inventory Reduction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8" name="Up Ribbon 15">
            <a:extLst>
              <a:ext uri="{FF2B5EF4-FFF2-40B4-BE49-F238E27FC236}">
                <a16:creationId xmlns:a16="http://schemas.microsoft.com/office/drawing/2014/main" id="{70D55393-0923-4181-BA86-4FDFD6993A0E}"/>
              </a:ext>
            </a:extLst>
          </p:cNvPr>
          <p:cNvSpPr/>
          <p:nvPr/>
        </p:nvSpPr>
        <p:spPr>
          <a:xfrm>
            <a:off x="1343472" y="1242057"/>
            <a:ext cx="3079642" cy="857256"/>
          </a:xfrm>
          <a:prstGeom prst="ribbon2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Manpower Reduction</a:t>
            </a:r>
            <a:endParaRPr lang="en-IN" dirty="0"/>
          </a:p>
        </p:txBody>
      </p:sp>
      <p:sp>
        <p:nvSpPr>
          <p:cNvPr id="9" name="Up Ribbon 16">
            <a:extLst>
              <a:ext uri="{FF2B5EF4-FFF2-40B4-BE49-F238E27FC236}">
                <a16:creationId xmlns:a16="http://schemas.microsoft.com/office/drawing/2014/main" id="{C09A1DEC-1CF9-4A46-A1BE-50A5208543B8}"/>
              </a:ext>
            </a:extLst>
          </p:cNvPr>
          <p:cNvSpPr/>
          <p:nvPr/>
        </p:nvSpPr>
        <p:spPr>
          <a:xfrm>
            <a:off x="4646952" y="3356992"/>
            <a:ext cx="2571768" cy="857256"/>
          </a:xfrm>
          <a:prstGeom prst="ribbon2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Six Sigma</a:t>
            </a:r>
            <a:endParaRPr lang="en-IN" dirty="0"/>
          </a:p>
        </p:txBody>
      </p:sp>
      <p:sp>
        <p:nvSpPr>
          <p:cNvPr id="10" name="Up Ribbon 17">
            <a:extLst>
              <a:ext uri="{FF2B5EF4-FFF2-40B4-BE49-F238E27FC236}">
                <a16:creationId xmlns:a16="http://schemas.microsoft.com/office/drawing/2014/main" id="{400A6A85-9C48-4F1D-9804-4D3D5C0F563C}"/>
              </a:ext>
            </a:extLst>
          </p:cNvPr>
          <p:cNvSpPr/>
          <p:nvPr/>
        </p:nvSpPr>
        <p:spPr>
          <a:xfrm>
            <a:off x="7423510" y="1226374"/>
            <a:ext cx="2571768" cy="857256"/>
          </a:xfrm>
          <a:prstGeom prst="ribbon2">
            <a:avLst/>
          </a:prstGeom>
          <a:solidFill>
            <a:srgbClr val="7030A0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TQM</a:t>
            </a:r>
            <a:endParaRPr lang="en-IN" dirty="0"/>
          </a:p>
        </p:txBody>
      </p:sp>
      <p:sp>
        <p:nvSpPr>
          <p:cNvPr id="11" name="Up Ribbon 18">
            <a:extLst>
              <a:ext uri="{FF2B5EF4-FFF2-40B4-BE49-F238E27FC236}">
                <a16:creationId xmlns:a16="http://schemas.microsoft.com/office/drawing/2014/main" id="{B9E16D3C-95F7-478B-A869-4DAEBA7D5AC2}"/>
              </a:ext>
            </a:extLst>
          </p:cNvPr>
          <p:cNvSpPr/>
          <p:nvPr/>
        </p:nvSpPr>
        <p:spPr>
          <a:xfrm>
            <a:off x="7407827" y="2307238"/>
            <a:ext cx="2571768" cy="857256"/>
          </a:xfrm>
          <a:prstGeom prst="ribbon2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TPM</a:t>
            </a:r>
            <a:endParaRPr lang="en-IN" dirty="0"/>
          </a:p>
        </p:txBody>
      </p:sp>
      <p:sp>
        <p:nvSpPr>
          <p:cNvPr id="12" name="Up Ribbon 19">
            <a:extLst>
              <a:ext uri="{FF2B5EF4-FFF2-40B4-BE49-F238E27FC236}">
                <a16:creationId xmlns:a16="http://schemas.microsoft.com/office/drawing/2014/main" id="{FD6593A1-3CB5-44DF-97FE-F893F592D663}"/>
              </a:ext>
            </a:extLst>
          </p:cNvPr>
          <p:cNvSpPr/>
          <p:nvPr/>
        </p:nvSpPr>
        <p:spPr>
          <a:xfrm>
            <a:off x="7392144" y="3356992"/>
            <a:ext cx="2571768" cy="857256"/>
          </a:xfrm>
          <a:prstGeom prst="ribbon2">
            <a:avLst/>
          </a:prstGeom>
          <a:solidFill>
            <a:srgbClr val="33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Jut-in-Time</a:t>
            </a:r>
            <a:endParaRPr lang="en-IN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63DD2DD-5BA4-40B2-9866-FA4A5B79D740}"/>
              </a:ext>
            </a:extLst>
          </p:cNvPr>
          <p:cNvSpPr txBox="1"/>
          <p:nvPr/>
        </p:nvSpPr>
        <p:spPr>
          <a:xfrm>
            <a:off x="1415480" y="4761772"/>
            <a:ext cx="9484821" cy="430887"/>
          </a:xfrm>
          <a:prstGeom prst="rect">
            <a:avLst/>
          </a:prstGeom>
          <a:solidFill>
            <a:srgbClr val="0070C0"/>
          </a:solidFill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</a:rPr>
              <a:t>……the above are all built in to Lean…..but these alone do not constitute Lean..</a:t>
            </a:r>
            <a:endParaRPr lang="en-IN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613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9E6C5C5-4E06-46AA-A804-DBDDF6DDA7E4}"/>
              </a:ext>
            </a:extLst>
          </p:cNvPr>
          <p:cNvSpPr/>
          <p:nvPr/>
        </p:nvSpPr>
        <p:spPr>
          <a:xfrm>
            <a:off x="983432" y="116632"/>
            <a:ext cx="53755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STEPS FOR LEAN HCO…..4…</a:t>
            </a:r>
            <a:r>
              <a:rPr lang="en-US" sz="2800" b="1" dirty="0" err="1">
                <a:solidFill>
                  <a:schemeClr val="bg1"/>
                </a:solidFill>
              </a:rPr>
              <a:t>Contd</a:t>
            </a:r>
            <a:r>
              <a:rPr lang="en-US" sz="2800" b="1" dirty="0">
                <a:solidFill>
                  <a:schemeClr val="bg1"/>
                </a:solidFill>
              </a:rPr>
              <a:t>…</a:t>
            </a:r>
            <a:endParaRPr lang="en-IN" sz="2800" b="1" dirty="0">
              <a:solidFill>
                <a:schemeClr val="bg1"/>
              </a:solidFill>
            </a:endParaRPr>
          </a:p>
        </p:txBody>
      </p:sp>
      <p:sp>
        <p:nvSpPr>
          <p:cNvPr id="4" name="Down Arrow Callout 10">
            <a:extLst>
              <a:ext uri="{FF2B5EF4-FFF2-40B4-BE49-F238E27FC236}">
                <a16:creationId xmlns:a16="http://schemas.microsoft.com/office/drawing/2014/main" id="{3C5CC0BC-1446-4B95-8F87-D58DAA58C0F5}"/>
              </a:ext>
            </a:extLst>
          </p:cNvPr>
          <p:cNvSpPr/>
          <p:nvPr/>
        </p:nvSpPr>
        <p:spPr>
          <a:xfrm>
            <a:off x="911424" y="924558"/>
            <a:ext cx="10585176" cy="785818"/>
          </a:xfrm>
          <a:prstGeom prst="downArrowCallo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4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30CD36-8C05-478C-B695-A29AD69DA714}"/>
              </a:ext>
            </a:extLst>
          </p:cNvPr>
          <p:cNvSpPr txBox="1"/>
          <p:nvPr/>
        </p:nvSpPr>
        <p:spPr>
          <a:xfrm>
            <a:off x="2106962" y="908720"/>
            <a:ext cx="8137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4. LET THE CUSTOMER PULL VALUE FROM THE PROCESS</a:t>
            </a:r>
            <a:endParaRPr lang="en-IN" sz="2400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2FCC39-2E4F-4848-9D76-5CD4B8A47CB2}"/>
              </a:ext>
            </a:extLst>
          </p:cNvPr>
          <p:cNvSpPr txBox="1"/>
          <p:nvPr/>
        </p:nvSpPr>
        <p:spPr>
          <a:xfrm>
            <a:off x="911424" y="1852298"/>
            <a:ext cx="10585176" cy="46166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marL="266700" indent="-266700">
              <a:buFont typeface="Wingdings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</a:rPr>
              <a:t>After removal of “waste”, only value added activities remain</a:t>
            </a:r>
            <a:endParaRPr lang="en-IN" sz="24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A0DC94-5895-4939-959C-F5EDAE856344}"/>
              </a:ext>
            </a:extLst>
          </p:cNvPr>
          <p:cNvSpPr txBox="1"/>
          <p:nvPr/>
        </p:nvSpPr>
        <p:spPr>
          <a:xfrm>
            <a:off x="911424" y="2466661"/>
            <a:ext cx="10585176" cy="46166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marL="266700" indent="-266700">
              <a:buFont typeface="Wingdings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</a:rPr>
              <a:t>The customer pays only for the value of service provided</a:t>
            </a:r>
            <a:endParaRPr lang="en-IN" sz="2400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9C9B6F-E9A3-4AD1-905C-6EA07EB62025}"/>
              </a:ext>
            </a:extLst>
          </p:cNvPr>
          <p:cNvSpPr txBox="1"/>
          <p:nvPr/>
        </p:nvSpPr>
        <p:spPr>
          <a:xfrm>
            <a:off x="911424" y="3076635"/>
            <a:ext cx="10585176" cy="46166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marL="266700" indent="-266700">
              <a:buFont typeface="Wingdings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</a:rPr>
              <a:t>The customer flow between the processes is improved</a:t>
            </a:r>
            <a:endParaRPr lang="en-IN" sz="24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ED01FC-5364-493F-BCCB-FCC1B7B8DD4D}"/>
              </a:ext>
            </a:extLst>
          </p:cNvPr>
          <p:cNvSpPr txBox="1"/>
          <p:nvPr/>
        </p:nvSpPr>
        <p:spPr>
          <a:xfrm>
            <a:off x="911424" y="4301575"/>
            <a:ext cx="10585176" cy="46166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marL="266700" indent="-266700">
              <a:buFont typeface="Wingdings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</a:rPr>
              <a:t>This results in increased number of customers getting the services in a given time</a:t>
            </a:r>
            <a:endParaRPr lang="en-IN" sz="24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F8F28F5-85B4-48FE-8B24-DBA83EEF3774}"/>
              </a:ext>
            </a:extLst>
          </p:cNvPr>
          <p:cNvSpPr txBox="1"/>
          <p:nvPr/>
        </p:nvSpPr>
        <p:spPr>
          <a:xfrm>
            <a:off x="911424" y="4897293"/>
            <a:ext cx="10585176" cy="46166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marL="266700" indent="-266700">
              <a:buFont typeface="Wingdings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</a:rPr>
              <a:t>Benefits the HCO as well</a:t>
            </a:r>
            <a:endParaRPr lang="en-IN" sz="2400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E3B0DE1-2A05-4B17-8064-0E468F2ED717}"/>
              </a:ext>
            </a:extLst>
          </p:cNvPr>
          <p:cNvSpPr txBox="1"/>
          <p:nvPr/>
        </p:nvSpPr>
        <p:spPr>
          <a:xfrm>
            <a:off x="911424" y="3705859"/>
            <a:ext cx="10585176" cy="46166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marL="266700" indent="-266700">
              <a:buFont typeface="Wingdings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</a:rPr>
              <a:t>The customer gets faster services</a:t>
            </a:r>
            <a:endParaRPr lang="en-IN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849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9E6C5C5-4E06-46AA-A804-DBDDF6DDA7E4}"/>
              </a:ext>
            </a:extLst>
          </p:cNvPr>
          <p:cNvSpPr/>
          <p:nvPr/>
        </p:nvSpPr>
        <p:spPr>
          <a:xfrm>
            <a:off x="983432" y="116632"/>
            <a:ext cx="53755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STEPS FOR LEAN HCO…..5…</a:t>
            </a:r>
            <a:r>
              <a:rPr lang="en-US" sz="2800" b="1" dirty="0" err="1">
                <a:solidFill>
                  <a:schemeClr val="bg1"/>
                </a:solidFill>
              </a:rPr>
              <a:t>Contd</a:t>
            </a:r>
            <a:r>
              <a:rPr lang="en-US" sz="2800" b="1" dirty="0">
                <a:solidFill>
                  <a:schemeClr val="bg1"/>
                </a:solidFill>
              </a:rPr>
              <a:t>…</a:t>
            </a:r>
            <a:endParaRPr lang="en-IN" sz="2800" b="1" dirty="0">
              <a:solidFill>
                <a:schemeClr val="bg1"/>
              </a:solidFill>
            </a:endParaRPr>
          </a:p>
        </p:txBody>
      </p:sp>
      <p:sp>
        <p:nvSpPr>
          <p:cNvPr id="4" name="Down Arrow Callout 11">
            <a:extLst>
              <a:ext uri="{FF2B5EF4-FFF2-40B4-BE49-F238E27FC236}">
                <a16:creationId xmlns:a16="http://schemas.microsoft.com/office/drawing/2014/main" id="{E23DA725-1068-425B-871D-61035B9B7229}"/>
              </a:ext>
            </a:extLst>
          </p:cNvPr>
          <p:cNvSpPr/>
          <p:nvPr/>
        </p:nvSpPr>
        <p:spPr>
          <a:xfrm>
            <a:off x="950790" y="1124744"/>
            <a:ext cx="10471910" cy="902739"/>
          </a:xfrm>
          <a:prstGeom prst="downArrowCallo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4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01C817-C61C-497C-B3D9-2E3DEB5120F3}"/>
              </a:ext>
            </a:extLst>
          </p:cNvPr>
          <p:cNvSpPr txBox="1"/>
          <p:nvPr/>
        </p:nvSpPr>
        <p:spPr>
          <a:xfrm>
            <a:off x="2052819" y="1155770"/>
            <a:ext cx="82196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5. PURSUE PERFECTION – CONTINUAL IMPROVEMENT</a:t>
            </a:r>
            <a:endParaRPr lang="en-IN" sz="2400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F0B509-CD77-4E6E-A93A-A45055EA0D0F}"/>
              </a:ext>
            </a:extLst>
          </p:cNvPr>
          <p:cNvSpPr txBox="1"/>
          <p:nvPr/>
        </p:nvSpPr>
        <p:spPr>
          <a:xfrm>
            <a:off x="941262" y="2204864"/>
            <a:ext cx="10483330" cy="46166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marL="266700" indent="-266700">
              <a:buFont typeface="Wingdings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</a:rPr>
              <a:t>Continue identifying the “waste” and improving up on the processes</a:t>
            </a:r>
            <a:endParaRPr lang="en-IN" sz="24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1C388D2-C700-4060-A55D-97AFD4AE898C}"/>
              </a:ext>
            </a:extLst>
          </p:cNvPr>
          <p:cNvSpPr txBox="1"/>
          <p:nvPr/>
        </p:nvSpPr>
        <p:spPr>
          <a:xfrm>
            <a:off x="941262" y="2811240"/>
            <a:ext cx="10483330" cy="46166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marL="266700" indent="-266700">
              <a:buFont typeface="Wingdings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</a:rPr>
              <a:t>Improve the processes for further reduction in the process time</a:t>
            </a:r>
            <a:endParaRPr lang="en-IN" sz="2400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A0EDAD-6F9F-425C-A133-5AC2C79C8547}"/>
              </a:ext>
            </a:extLst>
          </p:cNvPr>
          <p:cNvSpPr txBox="1"/>
          <p:nvPr/>
        </p:nvSpPr>
        <p:spPr>
          <a:xfrm>
            <a:off x="941262" y="4023992"/>
            <a:ext cx="10483330" cy="46166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marL="266700" indent="-266700">
              <a:buFont typeface="Wingdings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</a:rPr>
              <a:t>This sets in an improvement trend across the HCO</a:t>
            </a:r>
            <a:endParaRPr lang="en-IN" sz="24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A1F833-48AD-4D43-95D6-FCF1E15721EC}"/>
              </a:ext>
            </a:extLst>
          </p:cNvPr>
          <p:cNvSpPr txBox="1"/>
          <p:nvPr/>
        </p:nvSpPr>
        <p:spPr>
          <a:xfrm>
            <a:off x="941262" y="4722049"/>
            <a:ext cx="10483330" cy="83099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marL="266700" indent="-266700">
              <a:buFont typeface="Wingdings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</a:rPr>
              <a:t>Newer value added services could be introduced by the HCO for the benefit of the customer</a:t>
            </a:r>
            <a:endParaRPr lang="en-IN" sz="24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B82A213-DB09-4A75-AF37-4452C991C01A}"/>
              </a:ext>
            </a:extLst>
          </p:cNvPr>
          <p:cNvSpPr txBox="1"/>
          <p:nvPr/>
        </p:nvSpPr>
        <p:spPr>
          <a:xfrm>
            <a:off x="941262" y="3417616"/>
            <a:ext cx="10483330" cy="46166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marL="266700" indent="-266700">
              <a:buFont typeface="Wingdings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</a:rPr>
              <a:t>The customer gets improved services faster</a:t>
            </a:r>
            <a:endParaRPr lang="en-IN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271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95E0E76-22A1-4BA0-A921-960D5F246BB2}"/>
              </a:ext>
            </a:extLst>
          </p:cNvPr>
          <p:cNvSpPr txBox="1"/>
          <p:nvPr/>
        </p:nvSpPr>
        <p:spPr>
          <a:xfrm>
            <a:off x="907848" y="785794"/>
            <a:ext cx="10588752" cy="4493538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marL="358775" indent="-358775">
              <a:buFont typeface="Wingdings" pitchFamily="2" charset="2"/>
              <a:buChar char="q"/>
            </a:pPr>
            <a:r>
              <a:rPr lang="en-US" sz="2200" dirty="0">
                <a:solidFill>
                  <a:schemeClr val="bg1"/>
                </a:solidFill>
              </a:rPr>
              <a:t>After initial VS is selected, it should be defined and scoped (Targets of Metrics to be achieved)</a:t>
            </a:r>
          </a:p>
          <a:p>
            <a:pPr marL="358775" indent="-358775">
              <a:buFont typeface="Wingdings" pitchFamily="2" charset="2"/>
              <a:buChar char="q"/>
            </a:pPr>
            <a:r>
              <a:rPr lang="en-US" sz="2200" dirty="0">
                <a:solidFill>
                  <a:schemeClr val="bg1"/>
                </a:solidFill>
              </a:rPr>
              <a:t>Focus on improving performance rather than implementing Lean Methods – which means focus on “Metrics”</a:t>
            </a:r>
          </a:p>
          <a:p>
            <a:pPr marL="358775" indent="-358775">
              <a:buFont typeface="Wingdings" pitchFamily="2" charset="2"/>
              <a:buChar char="q"/>
            </a:pPr>
            <a:r>
              <a:rPr lang="en-US" sz="2200" dirty="0">
                <a:solidFill>
                  <a:schemeClr val="bg1"/>
                </a:solidFill>
              </a:rPr>
              <a:t>Define the problem with an appropriate “Problem Statement”</a:t>
            </a:r>
          </a:p>
          <a:p>
            <a:pPr marL="358775" indent="-358775">
              <a:buFont typeface="Wingdings" pitchFamily="2" charset="2"/>
              <a:buChar char="q"/>
            </a:pPr>
            <a:r>
              <a:rPr lang="en-US" sz="2200" dirty="0">
                <a:solidFill>
                  <a:schemeClr val="bg1"/>
                </a:solidFill>
              </a:rPr>
              <a:t>Standardize processes</a:t>
            </a:r>
          </a:p>
          <a:p>
            <a:pPr marL="358775" indent="-358775">
              <a:buFont typeface="Wingdings" pitchFamily="2" charset="2"/>
              <a:buChar char="q"/>
            </a:pPr>
            <a:r>
              <a:rPr lang="en-US" sz="2200" dirty="0">
                <a:solidFill>
                  <a:schemeClr val="bg1"/>
                </a:solidFill>
              </a:rPr>
              <a:t>Include in the charter a statement about how the Project aligns with the hospital’s strategic plan / Annual Plan</a:t>
            </a:r>
          </a:p>
          <a:p>
            <a:pPr marL="358775" indent="-358775">
              <a:buFont typeface="Wingdings" pitchFamily="2" charset="2"/>
              <a:buChar char="q"/>
            </a:pPr>
            <a:r>
              <a:rPr lang="en-US" sz="2200" dirty="0">
                <a:solidFill>
                  <a:schemeClr val="bg1"/>
                </a:solidFill>
              </a:rPr>
              <a:t>Define the key milestones &amp; the expected timelines for the Project along with key responsible persons</a:t>
            </a:r>
          </a:p>
          <a:p>
            <a:pPr marL="358775" indent="-358775">
              <a:buFont typeface="Wingdings" pitchFamily="2" charset="2"/>
              <a:buChar char="q"/>
            </a:pPr>
            <a:r>
              <a:rPr lang="en-US" sz="2200" dirty="0">
                <a:solidFill>
                  <a:schemeClr val="bg1"/>
                </a:solidFill>
              </a:rPr>
              <a:t>Have a dedicated full time process improvement team (cross-functional team) with nurse, pharmacist, persons with appropriate hospital exposure, Project Leader and a Coach (Consultant)</a:t>
            </a:r>
            <a:endParaRPr lang="en-IN" sz="2200" dirty="0">
              <a:solidFill>
                <a:schemeClr val="bg1"/>
              </a:solidFill>
            </a:endParaRPr>
          </a:p>
        </p:txBody>
      </p:sp>
      <p:sp>
        <p:nvSpPr>
          <p:cNvPr id="7" name="Explosion 2 3">
            <a:extLst>
              <a:ext uri="{FF2B5EF4-FFF2-40B4-BE49-F238E27FC236}">
                <a16:creationId xmlns:a16="http://schemas.microsoft.com/office/drawing/2014/main" id="{066F99B0-6FEB-41CE-8F5D-029CEB783972}"/>
              </a:ext>
            </a:extLst>
          </p:cNvPr>
          <p:cNvSpPr/>
          <p:nvPr/>
        </p:nvSpPr>
        <p:spPr>
          <a:xfrm>
            <a:off x="1817130" y="4790882"/>
            <a:ext cx="5214974" cy="2526550"/>
          </a:xfrm>
          <a:prstGeom prst="irregularSeal2">
            <a:avLst/>
          </a:prstGeom>
          <a:solidFill>
            <a:srgbClr val="DAA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F0F526-8F54-4966-9E65-3CFF2D8E65F5}"/>
              </a:ext>
            </a:extLst>
          </p:cNvPr>
          <p:cNvSpPr txBox="1"/>
          <p:nvPr/>
        </p:nvSpPr>
        <p:spPr>
          <a:xfrm>
            <a:off x="2520680" y="5397023"/>
            <a:ext cx="314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80 – 90% of Lean implementation challenge relates to people &amp; acceptance of change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10" name="Explosion 2 4">
            <a:extLst>
              <a:ext uri="{FF2B5EF4-FFF2-40B4-BE49-F238E27FC236}">
                <a16:creationId xmlns:a16="http://schemas.microsoft.com/office/drawing/2014/main" id="{288A967A-EB76-45A8-B153-3A625DA9B223}"/>
              </a:ext>
            </a:extLst>
          </p:cNvPr>
          <p:cNvSpPr/>
          <p:nvPr/>
        </p:nvSpPr>
        <p:spPr>
          <a:xfrm>
            <a:off x="5500424" y="4504546"/>
            <a:ext cx="6151078" cy="2491394"/>
          </a:xfrm>
          <a:prstGeom prst="irregularSeal2">
            <a:avLst/>
          </a:prstGeom>
          <a:solidFill>
            <a:srgbClr val="DAA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9D3CC6D-F29B-4BE0-AF22-8094411CFD37}"/>
              </a:ext>
            </a:extLst>
          </p:cNvPr>
          <p:cNvSpPr txBox="1"/>
          <p:nvPr/>
        </p:nvSpPr>
        <p:spPr>
          <a:xfrm>
            <a:off x="6913168" y="5243670"/>
            <a:ext cx="3143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10 – 20% of the challenge is the implementation of technical tools &amp; methods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82EB61B-867B-497F-9F78-9055D3BAB874}"/>
              </a:ext>
            </a:extLst>
          </p:cNvPr>
          <p:cNvSpPr/>
          <p:nvPr/>
        </p:nvSpPr>
        <p:spPr>
          <a:xfrm>
            <a:off x="983432" y="116632"/>
            <a:ext cx="45700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APPROACH TO LEAN PROJECT</a:t>
            </a:r>
            <a:endParaRPr lang="en-IN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962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 animBg="1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DD07845-7FEA-48BF-9967-42577D23F03B}"/>
              </a:ext>
            </a:extLst>
          </p:cNvPr>
          <p:cNvSpPr txBox="1"/>
          <p:nvPr/>
        </p:nvSpPr>
        <p:spPr>
          <a:xfrm>
            <a:off x="1847528" y="1628800"/>
            <a:ext cx="8784976" cy="378565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IN" sz="2400" b="1" u="sng" dirty="0">
                <a:solidFill>
                  <a:schemeClr val="bg1"/>
                </a:solidFill>
              </a:rPr>
              <a:t>ACKNOWLEDGEMENT:</a:t>
            </a:r>
          </a:p>
          <a:p>
            <a:endParaRPr lang="en-IN" sz="2400" dirty="0">
              <a:solidFill>
                <a:schemeClr val="bg1"/>
              </a:solidFill>
            </a:endParaRPr>
          </a:p>
          <a:p>
            <a:pPr marL="457200" indent="-457200">
              <a:buAutoNum type="arabicParenR"/>
            </a:pPr>
            <a:r>
              <a:rPr lang="en-US" sz="2400" dirty="0">
                <a:solidFill>
                  <a:schemeClr val="bg1"/>
                </a:solidFill>
              </a:rPr>
              <a:t>Prof. Shigeo Shingo, Author of “ A study of Toyota Production System from IE point of view, Productivity Press, 1989</a:t>
            </a:r>
          </a:p>
          <a:p>
            <a:pPr marL="457200" indent="-457200">
              <a:buAutoNum type="arabicParenR"/>
            </a:pPr>
            <a:endParaRPr lang="en-US" sz="2400" dirty="0">
              <a:solidFill>
                <a:schemeClr val="bg1"/>
              </a:solidFill>
            </a:endParaRPr>
          </a:p>
          <a:p>
            <a:r>
              <a:rPr lang="en-IN" sz="2400" dirty="0">
                <a:solidFill>
                  <a:schemeClr val="bg1"/>
                </a:solidFill>
              </a:rPr>
              <a:t>2) </a:t>
            </a:r>
            <a:r>
              <a:rPr lang="en-US" sz="2400" dirty="0">
                <a:solidFill>
                  <a:schemeClr val="bg1"/>
                </a:solidFill>
              </a:rPr>
              <a:t>Mr. Akhilesh N. Singh, Director, Lean Solutions-Business Excellence Consulting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IN" sz="2400" dirty="0">
                <a:solidFill>
                  <a:schemeClr val="bg1"/>
                </a:solidFill>
              </a:rPr>
              <a:t>3) </a:t>
            </a:r>
            <a:r>
              <a:rPr lang="en-US" sz="2400" dirty="0">
                <a:solidFill>
                  <a:schemeClr val="bg1"/>
                </a:solidFill>
              </a:rPr>
              <a:t>Mr. Mark Graben, Lean Healthcare Consultant, Author of Lean Hospitals, CRC Press, NY, 2012</a:t>
            </a:r>
            <a:endParaRPr lang="en-IN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2695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D937AD-AC5C-4B9B-963E-5A9160F983EE}"/>
              </a:ext>
            </a:extLst>
          </p:cNvPr>
          <p:cNvSpPr txBox="1"/>
          <p:nvPr/>
        </p:nvSpPr>
        <p:spPr>
          <a:xfrm>
            <a:off x="335360" y="3743472"/>
            <a:ext cx="8712968" cy="80021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4600" dirty="0">
                <a:solidFill>
                  <a:schemeClr val="bg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THANK YOU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76427D-F26E-4934-8C94-5E0C2B6083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9513" y="332656"/>
            <a:ext cx="5028025" cy="2502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005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A612EC8-7A98-48C6-BD47-EA623305E959}"/>
              </a:ext>
            </a:extLst>
          </p:cNvPr>
          <p:cNvSpPr txBox="1"/>
          <p:nvPr/>
        </p:nvSpPr>
        <p:spPr>
          <a:xfrm>
            <a:off x="895240" y="2525706"/>
            <a:ext cx="8225096" cy="2677656"/>
          </a:xfrm>
          <a:prstGeom prst="homePlate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marL="357188" indent="-357188">
              <a:buFont typeface="Wingdings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</a:rPr>
              <a:t>JUST-IN-TIME DELIVERIES</a:t>
            </a:r>
          </a:p>
          <a:p>
            <a:pPr marL="357188" indent="-357188">
              <a:buFont typeface="Wingdings" pitchFamily="2" charset="2"/>
              <a:buChar char="Ø"/>
            </a:pPr>
            <a:endParaRPr lang="en-US" sz="2400" dirty="0">
              <a:solidFill>
                <a:schemeClr val="bg1"/>
              </a:solidFill>
            </a:endParaRPr>
          </a:p>
          <a:p>
            <a:pPr marL="814388" lvl="1" indent="-357188">
              <a:buFont typeface="Wingdings" pitchFamily="2" charset="2"/>
              <a:buChar char="q"/>
            </a:pPr>
            <a:r>
              <a:rPr lang="en-US" sz="2400" dirty="0">
                <a:solidFill>
                  <a:schemeClr val="bg1"/>
                </a:solidFill>
              </a:rPr>
              <a:t>Inventory Management, Supply chain Management, Kanban</a:t>
            </a:r>
          </a:p>
          <a:p>
            <a:pPr marL="357188" indent="-357188">
              <a:buFont typeface="Wingdings" pitchFamily="2" charset="2"/>
              <a:buChar char="Ø"/>
            </a:pPr>
            <a:endParaRPr lang="en-US" sz="2400" dirty="0">
              <a:solidFill>
                <a:schemeClr val="bg1"/>
              </a:solidFill>
            </a:endParaRPr>
          </a:p>
          <a:p>
            <a:pPr marL="814388" lvl="1" indent="-357188">
              <a:buFont typeface="Wingdings" pitchFamily="2" charset="2"/>
              <a:buChar char="q"/>
            </a:pPr>
            <a:r>
              <a:rPr lang="en-US" sz="2400" dirty="0">
                <a:solidFill>
                  <a:schemeClr val="bg1"/>
                </a:solidFill>
              </a:rPr>
              <a:t>Batch Processing  “to” Small Lot Processing</a:t>
            </a:r>
          </a:p>
          <a:p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91ED6A-CAD4-436E-A741-7EA07970A710}"/>
              </a:ext>
            </a:extLst>
          </p:cNvPr>
          <p:cNvSpPr txBox="1"/>
          <p:nvPr/>
        </p:nvSpPr>
        <p:spPr>
          <a:xfrm>
            <a:off x="5419810" y="1772816"/>
            <a:ext cx="6148798" cy="43088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</a:rPr>
              <a:t>Productivity Improvement, Activity Based Costing</a:t>
            </a:r>
            <a:endParaRPr lang="en-IN" sz="22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A6318ED-59A4-4CD9-908F-42C198A90B05}"/>
              </a:ext>
            </a:extLst>
          </p:cNvPr>
          <p:cNvSpPr txBox="1"/>
          <p:nvPr/>
        </p:nvSpPr>
        <p:spPr>
          <a:xfrm>
            <a:off x="895240" y="882632"/>
            <a:ext cx="4252080" cy="769441"/>
          </a:xfrm>
          <a:prstGeom prst="homePlate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200" dirty="0">
                <a:solidFill>
                  <a:schemeClr val="bg1"/>
                </a:solidFill>
              </a:rPr>
              <a:t>TOTAL QUALITY MANAGEMENT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901AB0-7030-4C50-886C-339C890E5650}"/>
              </a:ext>
            </a:extLst>
          </p:cNvPr>
          <p:cNvSpPr txBox="1"/>
          <p:nvPr/>
        </p:nvSpPr>
        <p:spPr>
          <a:xfrm>
            <a:off x="895240" y="1799082"/>
            <a:ext cx="4252080" cy="430887"/>
          </a:xfrm>
          <a:prstGeom prst="homePlate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200" dirty="0">
                <a:solidFill>
                  <a:schemeClr val="bg1"/>
                </a:solidFill>
              </a:rPr>
              <a:t>COST REDUCTION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CA70188-FEDD-4B25-8501-ED38EF6D21B0}"/>
              </a:ext>
            </a:extLst>
          </p:cNvPr>
          <p:cNvGrpSpPr/>
          <p:nvPr/>
        </p:nvGrpSpPr>
        <p:grpSpPr>
          <a:xfrm>
            <a:off x="5037128" y="4286256"/>
            <a:ext cx="7079202" cy="2571744"/>
            <a:chOff x="3481294" y="4071942"/>
            <a:chExt cx="7079202" cy="2571744"/>
          </a:xfrm>
        </p:grpSpPr>
        <p:sp>
          <p:nvSpPr>
            <p:cNvPr id="9" name="Explosion 2 16">
              <a:extLst>
                <a:ext uri="{FF2B5EF4-FFF2-40B4-BE49-F238E27FC236}">
                  <a16:creationId xmlns:a16="http://schemas.microsoft.com/office/drawing/2014/main" id="{C5A5C68C-9A0D-4B99-B85C-91F3E00D2BEC}"/>
                </a:ext>
              </a:extLst>
            </p:cNvPr>
            <p:cNvSpPr/>
            <p:nvPr/>
          </p:nvSpPr>
          <p:spPr>
            <a:xfrm>
              <a:off x="3481294" y="4071942"/>
              <a:ext cx="7079202" cy="2571744"/>
            </a:xfrm>
            <a:prstGeom prst="irregularSeal2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C443A1C-DC5D-40F5-8296-6B3A22A50A72}"/>
                </a:ext>
              </a:extLst>
            </p:cNvPr>
            <p:cNvSpPr txBox="1"/>
            <p:nvPr/>
          </p:nvSpPr>
          <p:spPr>
            <a:xfrm>
              <a:off x="4543744" y="4941168"/>
              <a:ext cx="400052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Instead of working on each of the above “Island Solutions”, How to collectively get the best outcome?</a:t>
              </a:r>
              <a:endParaRPr lang="en-IN" dirty="0">
                <a:solidFill>
                  <a:schemeClr val="bg1"/>
                </a:solidFill>
              </a:endParaRPr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52486495-59C3-4C99-97FB-73901897CBDF}"/>
              </a:ext>
            </a:extLst>
          </p:cNvPr>
          <p:cNvSpPr/>
          <p:nvPr/>
        </p:nvSpPr>
        <p:spPr>
          <a:xfrm>
            <a:off x="983432" y="116632"/>
            <a:ext cx="75932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WHAT IS ATTEMPTED TODAY IN ORGANIZATIONS?</a:t>
            </a:r>
            <a:endParaRPr lang="en-IN" sz="2800" b="1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D3B902F-E859-4EC5-BA7E-CD380CAEC24C}"/>
              </a:ext>
            </a:extLst>
          </p:cNvPr>
          <p:cNvSpPr txBox="1"/>
          <p:nvPr/>
        </p:nvSpPr>
        <p:spPr>
          <a:xfrm>
            <a:off x="5421500" y="1029315"/>
            <a:ext cx="6148798" cy="43088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</a:rPr>
              <a:t>Continual Improvement (Kaizen)</a:t>
            </a:r>
            <a:endParaRPr lang="en-IN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291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296A006-9DF6-4865-9ED5-8B844F6B348A}"/>
              </a:ext>
            </a:extLst>
          </p:cNvPr>
          <p:cNvSpPr/>
          <p:nvPr/>
        </p:nvSpPr>
        <p:spPr>
          <a:xfrm>
            <a:off x="983432" y="116632"/>
            <a:ext cx="77051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WHAT IS WRONG WITH THE ABOVE APPROACH???</a:t>
            </a:r>
            <a:endParaRPr lang="en-IN" sz="2800" b="1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EB56D1-B4E1-4AF8-B7AA-87F245B68CD2}"/>
              </a:ext>
            </a:extLst>
          </p:cNvPr>
          <p:cNvSpPr txBox="1"/>
          <p:nvPr/>
        </p:nvSpPr>
        <p:spPr>
          <a:xfrm>
            <a:off x="916934" y="908720"/>
            <a:ext cx="10613574" cy="353943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marL="357188" indent="-357188">
              <a:buFont typeface="Wingdings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</a:rPr>
              <a:t>All the above talked about improvements within; For whom?</a:t>
            </a:r>
          </a:p>
          <a:p>
            <a:pPr marL="357188" indent="-357188">
              <a:buFont typeface="Wingdings" pitchFamily="2" charset="2"/>
              <a:buChar char="Ø"/>
            </a:pPr>
            <a:endParaRPr lang="en-US" sz="2800" dirty="0">
              <a:solidFill>
                <a:schemeClr val="bg1"/>
              </a:solidFill>
            </a:endParaRPr>
          </a:p>
          <a:p>
            <a:pPr marL="357188" indent="-357188">
              <a:buFont typeface="Wingdings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</a:rPr>
              <a:t>Processes were looked into for getting isolated benefits</a:t>
            </a:r>
          </a:p>
          <a:p>
            <a:pPr marL="357188" indent="-357188">
              <a:buFont typeface="Wingdings" pitchFamily="2" charset="2"/>
              <a:buChar char="Ø"/>
            </a:pPr>
            <a:endParaRPr lang="en-US" sz="2800" dirty="0">
              <a:solidFill>
                <a:schemeClr val="bg1"/>
              </a:solidFill>
            </a:endParaRPr>
          </a:p>
          <a:p>
            <a:pPr marL="357188" indent="-357188">
              <a:buFont typeface="Wingdings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</a:rPr>
              <a:t>Improvement teams working in isolation, sometimes at cross purposes</a:t>
            </a:r>
          </a:p>
          <a:p>
            <a:pPr marL="357188" indent="-357188">
              <a:buFont typeface="Wingdings" pitchFamily="2" charset="2"/>
              <a:buChar char="Ø"/>
            </a:pPr>
            <a:endParaRPr lang="en-US" sz="2800" dirty="0">
              <a:solidFill>
                <a:schemeClr val="bg1"/>
              </a:solidFill>
            </a:endParaRPr>
          </a:p>
          <a:p>
            <a:pPr marL="357188" indent="-357188">
              <a:buFont typeface="Wingdings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</a:rPr>
              <a:t>Shifting of responsibility</a:t>
            </a: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53347DD7-024C-4318-9C54-75EF42986943}"/>
              </a:ext>
            </a:extLst>
          </p:cNvPr>
          <p:cNvSpPr/>
          <p:nvPr/>
        </p:nvSpPr>
        <p:spPr>
          <a:xfrm>
            <a:off x="5646936" y="3581400"/>
            <a:ext cx="1008112" cy="1512168"/>
          </a:xfrm>
          <a:prstGeom prst="downArrow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30E456-EF8F-4727-8BD1-695EB1CF2708}"/>
              </a:ext>
            </a:extLst>
          </p:cNvPr>
          <p:cNvSpPr txBox="1"/>
          <p:nvPr/>
        </p:nvSpPr>
        <p:spPr>
          <a:xfrm>
            <a:off x="4845458" y="5160961"/>
            <a:ext cx="2592288" cy="95410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800" dirty="0">
                <a:solidFill>
                  <a:schemeClr val="bg1"/>
                </a:solidFill>
              </a:rPr>
              <a:t>THE MISSING LINK????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C8EC19D7-E80A-40DA-BA0A-1805E225324B}"/>
              </a:ext>
            </a:extLst>
          </p:cNvPr>
          <p:cNvSpPr/>
          <p:nvPr/>
        </p:nvSpPr>
        <p:spPr>
          <a:xfrm>
            <a:off x="7652114" y="5439724"/>
            <a:ext cx="1224136" cy="396583"/>
          </a:xfrm>
          <a:prstGeom prst="rightArrow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02BB68-EC67-48C0-8450-668BAE97DFC4}"/>
              </a:ext>
            </a:extLst>
          </p:cNvPr>
          <p:cNvSpPr txBox="1"/>
          <p:nvPr/>
        </p:nvSpPr>
        <p:spPr>
          <a:xfrm>
            <a:off x="9041636" y="5376405"/>
            <a:ext cx="2592288" cy="52322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N" sz="2800" dirty="0">
                <a:solidFill>
                  <a:schemeClr val="bg1"/>
                </a:solidFill>
              </a:rPr>
              <a:t>CUSTOMER…</a:t>
            </a:r>
          </a:p>
        </p:txBody>
      </p:sp>
    </p:spTree>
    <p:extLst>
      <p:ext uri="{BB962C8B-B14F-4D97-AF65-F5344CB8AC3E}">
        <p14:creationId xmlns:p14="http://schemas.microsoft.com/office/powerpoint/2010/main" val="1927568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877ED4E-EE8A-484A-B556-839669121BE9}"/>
              </a:ext>
            </a:extLst>
          </p:cNvPr>
          <p:cNvSpPr/>
          <p:nvPr/>
        </p:nvSpPr>
        <p:spPr>
          <a:xfrm>
            <a:off x="983432" y="116632"/>
            <a:ext cx="106021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LET US NOT FORGET THE PURPOSE OF HEALTHCARE ORGANIZATION…..</a:t>
            </a:r>
            <a:endParaRPr lang="en-IN" sz="2800" b="1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6FD358-D19C-4BD4-9D09-041302F8B7DE}"/>
              </a:ext>
            </a:extLst>
          </p:cNvPr>
          <p:cNvSpPr txBox="1"/>
          <p:nvPr/>
        </p:nvSpPr>
        <p:spPr>
          <a:xfrm>
            <a:off x="876300" y="980728"/>
            <a:ext cx="10709330" cy="5142305"/>
          </a:xfrm>
          <a:prstGeom prst="homePlate">
            <a:avLst>
              <a:gd name="adj" fmla="val 24948"/>
            </a:avLst>
          </a:prstGeom>
          <a:solidFill>
            <a:srgbClr val="00B050"/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marL="179388" indent="-179388">
              <a:lnSpc>
                <a:spcPct val="20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Correct evaluation of the patient needs / requirements</a:t>
            </a:r>
          </a:p>
          <a:p>
            <a:pPr marL="179388" indent="-179388">
              <a:lnSpc>
                <a:spcPct val="20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Translating the patient needs to achievable Services</a:t>
            </a:r>
          </a:p>
          <a:p>
            <a:pPr marL="179388" indent="-179388">
              <a:lnSpc>
                <a:spcPct val="20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Provide the means for meeting the patient needs</a:t>
            </a:r>
          </a:p>
          <a:p>
            <a:pPr marL="179388" indent="-179388">
              <a:lnSpc>
                <a:spcPct val="20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Meet / exceed the expectations of the patients using appropriate actions and add Value</a:t>
            </a:r>
          </a:p>
          <a:p>
            <a:pPr marL="179388" indent="-179388">
              <a:lnSpc>
                <a:spcPct val="20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Will lead to Organization Growth…</a:t>
            </a:r>
            <a:endParaRPr lang="en-IN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392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005E7AA-8841-493A-AEEA-B757B23B7A8A}"/>
              </a:ext>
            </a:extLst>
          </p:cNvPr>
          <p:cNvSpPr/>
          <p:nvPr/>
        </p:nvSpPr>
        <p:spPr>
          <a:xfrm>
            <a:off x="983432" y="116632"/>
            <a:ext cx="3415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VALUE ADDITION????</a:t>
            </a:r>
            <a:endParaRPr lang="en-IN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8E993C5-1CFB-46D2-BF70-260CE671EC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13099430"/>
              </p:ext>
            </p:extLst>
          </p:nvPr>
        </p:nvGraphicFramePr>
        <p:xfrm>
          <a:off x="839416" y="857232"/>
          <a:ext cx="10801200" cy="12858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60DCE11-CBF7-4811-B63F-606CE41B941B}"/>
              </a:ext>
            </a:extLst>
          </p:cNvPr>
          <p:cNvSpPr txBox="1"/>
          <p:nvPr/>
        </p:nvSpPr>
        <p:spPr>
          <a:xfrm>
            <a:off x="948455" y="2345288"/>
            <a:ext cx="10545083" cy="46166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1. The customer must be willing to pay for that activity / service</a:t>
            </a:r>
            <a:endParaRPr lang="en-IN" sz="24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F78F43-0A1D-497F-8DB4-833A7DB291A5}"/>
              </a:ext>
            </a:extLst>
          </p:cNvPr>
          <p:cNvSpPr txBox="1"/>
          <p:nvPr/>
        </p:nvSpPr>
        <p:spPr>
          <a:xfrm>
            <a:off x="948455" y="3214686"/>
            <a:ext cx="10545083" cy="46166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2. The activity must transform the product or service</a:t>
            </a:r>
            <a:endParaRPr lang="en-IN" sz="2400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942555-8FAC-423D-BD11-27C9D127FF52}"/>
              </a:ext>
            </a:extLst>
          </p:cNvPr>
          <p:cNvSpPr txBox="1"/>
          <p:nvPr/>
        </p:nvSpPr>
        <p:spPr>
          <a:xfrm>
            <a:off x="948455" y="4071942"/>
            <a:ext cx="10545083" cy="46166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3. The activity must be done correctly the first time</a:t>
            </a:r>
            <a:endParaRPr lang="en-IN" sz="2400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D4D43B6-BF6D-4E8D-BAC8-F3B44962EEC8}"/>
              </a:ext>
            </a:extLst>
          </p:cNvPr>
          <p:cNvSpPr txBox="1"/>
          <p:nvPr/>
        </p:nvSpPr>
        <p:spPr>
          <a:xfrm>
            <a:off x="1199456" y="5661248"/>
            <a:ext cx="6984776" cy="396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i="1" dirty="0"/>
              <a:t>* Lean Thinking…Womack, James P., and Daniel T. Jones</a:t>
            </a:r>
          </a:p>
        </p:txBody>
      </p:sp>
    </p:spTree>
    <p:extLst>
      <p:ext uri="{BB962C8B-B14F-4D97-AF65-F5344CB8AC3E}">
        <p14:creationId xmlns:p14="http://schemas.microsoft.com/office/powerpoint/2010/main" val="1040802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 animBg="1"/>
      <p:bldP spid="6" grpId="0" animBg="1"/>
      <p:bldP spid="7" grpId="0" animBg="1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1851C53-AF07-45F3-A096-8BBA795CBE3D}"/>
              </a:ext>
            </a:extLst>
          </p:cNvPr>
          <p:cNvSpPr/>
          <p:nvPr/>
        </p:nvSpPr>
        <p:spPr>
          <a:xfrm>
            <a:off x="983432" y="116632"/>
            <a:ext cx="49077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EXAMPLES OF VALUE ADDITION</a:t>
            </a:r>
            <a:endParaRPr lang="en-IN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Table 6">
            <a:extLst>
              <a:ext uri="{FF2B5EF4-FFF2-40B4-BE49-F238E27FC236}">
                <a16:creationId xmlns:a16="http://schemas.microsoft.com/office/drawing/2014/main" id="{F1CEC196-F462-4C01-B10F-59E2CA4633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694833"/>
              </p:ext>
            </p:extLst>
          </p:nvPr>
        </p:nvGraphicFramePr>
        <p:xfrm>
          <a:off x="1775520" y="836712"/>
          <a:ext cx="8960544" cy="5400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39537698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579456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672901752"/>
                    </a:ext>
                  </a:extLst>
                </a:gridCol>
                <a:gridCol w="2864544">
                  <a:extLst>
                    <a:ext uri="{9D8B030D-6E8A-4147-A177-3AD203B41FA5}">
                      <a16:colId xmlns:a16="http://schemas.microsoft.com/office/drawing/2014/main" val="6145206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Department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Role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VA Example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NVA Example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037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>
                          <a:solidFill>
                            <a:schemeClr val="bg1"/>
                          </a:solidFill>
                        </a:rPr>
                        <a:t>Pharmacy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solidFill>
                            <a:schemeClr val="bg1"/>
                          </a:solidFill>
                        </a:rPr>
                        <a:t>Pharmacist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solidFill>
                            <a:schemeClr val="bg1"/>
                          </a:solidFill>
                        </a:rPr>
                        <a:t>Creating IV formulation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solidFill>
                            <a:schemeClr val="bg1"/>
                          </a:solidFill>
                        </a:rPr>
                        <a:t>Reprocessing returned medicines from patients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828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>
                          <a:solidFill>
                            <a:schemeClr val="bg1"/>
                          </a:solidFill>
                        </a:rPr>
                        <a:t>Radiology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solidFill>
                            <a:schemeClr val="bg1"/>
                          </a:solidFill>
                        </a:rPr>
                        <a:t>Technician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solidFill>
                            <a:schemeClr val="bg1"/>
                          </a:solidFill>
                        </a:rPr>
                        <a:t>Performing CT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solidFill>
                            <a:schemeClr val="bg1"/>
                          </a:solidFill>
                        </a:rPr>
                        <a:t>Performing unnecessary scan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5958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>
                          <a:solidFill>
                            <a:schemeClr val="bg1"/>
                          </a:solidFill>
                        </a:rPr>
                        <a:t>Laboratory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solidFill>
                            <a:schemeClr val="bg1"/>
                          </a:solidFill>
                        </a:rPr>
                        <a:t>Lab in-charge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solidFill>
                            <a:schemeClr val="bg1"/>
                          </a:solidFill>
                        </a:rPr>
                        <a:t>Interpreting test result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solidFill>
                            <a:schemeClr val="bg1"/>
                          </a:solidFill>
                        </a:rPr>
                        <a:t>Repairing a test instrument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372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>
                          <a:solidFill>
                            <a:schemeClr val="bg1"/>
                          </a:solidFill>
                        </a:rPr>
                        <a:t>IP ward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solidFill>
                            <a:schemeClr val="bg1"/>
                          </a:solidFill>
                        </a:rPr>
                        <a:t>Nurse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solidFill>
                            <a:schemeClr val="bg1"/>
                          </a:solidFill>
                        </a:rPr>
                        <a:t>Administering medicine to patient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solidFill>
                            <a:schemeClr val="bg1"/>
                          </a:solidFill>
                        </a:rPr>
                        <a:t>Moving to sub stores to fill crash cart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735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>
                          <a:solidFill>
                            <a:schemeClr val="bg1"/>
                          </a:solidFill>
                        </a:rPr>
                        <a:t>OT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solidFill>
                            <a:schemeClr val="bg1"/>
                          </a:solidFill>
                        </a:rPr>
                        <a:t>Surgeon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solidFill>
                            <a:schemeClr val="bg1"/>
                          </a:solidFill>
                        </a:rPr>
                        <a:t>Performing surgery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solidFill>
                            <a:schemeClr val="bg1"/>
                          </a:solidFill>
                        </a:rPr>
                        <a:t>Waiting for anaesthetist to join the team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284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7132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Dentist preparing to examine a young boy's mouth">
            <a:extLst>
              <a:ext uri="{FF2B5EF4-FFF2-40B4-BE49-F238E27FC236}">
                <a16:creationId xmlns:a16="http://schemas.microsoft.com/office/drawing/2014/main" id="{843D8A8D-BFE7-4A48-B607-99A35188FE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90088" y="3761433"/>
            <a:ext cx="2746472" cy="2746472"/>
          </a:xfrm>
          <a:prstGeom prst="rect">
            <a:avLst/>
          </a:prstGeom>
          <a:noFill/>
        </p:spPr>
      </p:pic>
      <p:sp>
        <p:nvSpPr>
          <p:cNvPr id="5" name="Pentagon 6">
            <a:extLst>
              <a:ext uri="{FF2B5EF4-FFF2-40B4-BE49-F238E27FC236}">
                <a16:creationId xmlns:a16="http://schemas.microsoft.com/office/drawing/2014/main" id="{A043903B-0496-4367-A946-7380C9779EE2}"/>
              </a:ext>
            </a:extLst>
          </p:cNvPr>
          <p:cNvSpPr/>
          <p:nvPr/>
        </p:nvSpPr>
        <p:spPr>
          <a:xfrm>
            <a:off x="889258" y="1357298"/>
            <a:ext cx="8464409" cy="4357718"/>
          </a:xfrm>
          <a:prstGeom prst="homePlate">
            <a:avLst>
              <a:gd name="adj" fmla="val 39641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A040F8-D787-4D85-B143-1C16456FD33A}"/>
              </a:ext>
            </a:extLst>
          </p:cNvPr>
          <p:cNvSpPr txBox="1"/>
          <p:nvPr/>
        </p:nvSpPr>
        <p:spPr>
          <a:xfrm>
            <a:off x="939534" y="1428736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-360363">
              <a:buFont typeface="Wingdings" pitchFamily="2" charset="2"/>
              <a:buChar char="Ø"/>
            </a:pPr>
            <a:r>
              <a:rPr lang="en-US" sz="2800" dirty="0">
                <a:solidFill>
                  <a:schemeClr val="bg2"/>
                </a:solidFill>
              </a:rPr>
              <a:t>Set of activities / steps</a:t>
            </a:r>
            <a:endParaRPr lang="en-IN" sz="2800" dirty="0">
              <a:solidFill>
                <a:schemeClr val="bg2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F673C2-2B33-4D17-B0FB-C22C42D125DE}"/>
              </a:ext>
            </a:extLst>
          </p:cNvPr>
          <p:cNvSpPr txBox="1"/>
          <p:nvPr/>
        </p:nvSpPr>
        <p:spPr>
          <a:xfrm>
            <a:off x="1425684" y="254859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-360363">
              <a:buFont typeface="Wingdings" pitchFamily="2" charset="2"/>
              <a:buChar char="Ø"/>
            </a:pPr>
            <a:r>
              <a:rPr lang="en-US" sz="2800" dirty="0">
                <a:solidFill>
                  <a:schemeClr val="bg2"/>
                </a:solidFill>
              </a:rPr>
              <a:t>That must be performed properly</a:t>
            </a:r>
            <a:endParaRPr lang="en-IN" sz="2800" dirty="0">
              <a:solidFill>
                <a:schemeClr val="bg2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21EB3A-0CC9-423F-BD39-CC9B07BB7B78}"/>
              </a:ext>
            </a:extLst>
          </p:cNvPr>
          <p:cNvSpPr txBox="1"/>
          <p:nvPr/>
        </p:nvSpPr>
        <p:spPr>
          <a:xfrm>
            <a:off x="1425684" y="362016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-360363">
              <a:buFont typeface="Wingdings" pitchFamily="2" charset="2"/>
              <a:buChar char="Ø"/>
            </a:pPr>
            <a:r>
              <a:rPr lang="en-US" sz="2800" dirty="0">
                <a:solidFill>
                  <a:schemeClr val="bg2"/>
                </a:solidFill>
              </a:rPr>
              <a:t>In the proper sequence</a:t>
            </a:r>
            <a:endParaRPr lang="en-IN" sz="2800" dirty="0">
              <a:solidFill>
                <a:schemeClr val="bg2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D8A89C-613B-4A1C-AE49-AA09E6D0E235}"/>
              </a:ext>
            </a:extLst>
          </p:cNvPr>
          <p:cNvSpPr txBox="1"/>
          <p:nvPr/>
        </p:nvSpPr>
        <p:spPr>
          <a:xfrm>
            <a:off x="1425684" y="4786322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-360363">
              <a:buFont typeface="Wingdings" pitchFamily="2" charset="2"/>
              <a:buChar char="Ø"/>
            </a:pPr>
            <a:r>
              <a:rPr lang="en-US" sz="2800" dirty="0">
                <a:solidFill>
                  <a:schemeClr val="bg2"/>
                </a:solidFill>
              </a:rPr>
              <a:t>To provide “value” desired by the customer</a:t>
            </a:r>
            <a:endParaRPr lang="en-IN" sz="2800" dirty="0">
              <a:solidFill>
                <a:schemeClr val="bg2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7E3CBF8-DFB4-418D-BC3A-9EA148D7662B}"/>
              </a:ext>
            </a:extLst>
          </p:cNvPr>
          <p:cNvSpPr/>
          <p:nvPr/>
        </p:nvSpPr>
        <p:spPr>
          <a:xfrm>
            <a:off x="983432" y="116632"/>
            <a:ext cx="33330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WHAT IS A PROCESS?</a:t>
            </a:r>
            <a:endParaRPr lang="en-IN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639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E78B22D-0BDD-4610-A24D-B833E03A6730}"/>
              </a:ext>
            </a:extLst>
          </p:cNvPr>
          <p:cNvSpPr/>
          <p:nvPr/>
        </p:nvSpPr>
        <p:spPr>
          <a:xfrm>
            <a:off x="983432" y="116632"/>
            <a:ext cx="66041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CHARACTERISTICS OF A PERFECT PROCESS?</a:t>
            </a:r>
            <a:endParaRPr lang="en-IN" sz="2800" b="1" dirty="0">
              <a:solidFill>
                <a:schemeClr val="bg1"/>
              </a:solidFill>
            </a:endParaRPr>
          </a:p>
        </p:txBody>
      </p:sp>
      <p:pic>
        <p:nvPicPr>
          <p:cNvPr id="4" name="Picture 2" descr="Man performing mouth-to-mouth resuscitation to a patient">
            <a:extLst>
              <a:ext uri="{FF2B5EF4-FFF2-40B4-BE49-F238E27FC236}">
                <a16:creationId xmlns:a16="http://schemas.microsoft.com/office/drawing/2014/main" id="{05ADF8E8-1B1A-4505-87C8-1C7B88FC90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83297" y="4005064"/>
            <a:ext cx="2985311" cy="2361148"/>
          </a:xfrm>
          <a:prstGeom prst="rect">
            <a:avLst/>
          </a:prstGeom>
          <a:solidFill>
            <a:srgbClr val="00B050"/>
          </a:solidFill>
        </p:spPr>
      </p:pic>
      <p:sp>
        <p:nvSpPr>
          <p:cNvPr id="6" name="Rounded Rectangle 4">
            <a:extLst>
              <a:ext uri="{FF2B5EF4-FFF2-40B4-BE49-F238E27FC236}">
                <a16:creationId xmlns:a16="http://schemas.microsoft.com/office/drawing/2014/main" id="{E4451781-F428-46E4-99CA-E6AEA04FBBE2}"/>
              </a:ext>
            </a:extLst>
          </p:cNvPr>
          <p:cNvSpPr/>
          <p:nvPr/>
        </p:nvSpPr>
        <p:spPr>
          <a:xfrm>
            <a:off x="867993" y="988416"/>
            <a:ext cx="2286016" cy="535785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368B7C-D0F6-4ED3-A6B4-563FE300827D}"/>
              </a:ext>
            </a:extLst>
          </p:cNvPr>
          <p:cNvSpPr txBox="1"/>
          <p:nvPr/>
        </p:nvSpPr>
        <p:spPr>
          <a:xfrm>
            <a:off x="867993" y="979716"/>
            <a:ext cx="2071150" cy="4274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800" dirty="0">
                <a:solidFill>
                  <a:schemeClr val="bg2"/>
                </a:solidFill>
              </a:rPr>
              <a:t>Safe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solidFill>
                  <a:schemeClr val="bg2"/>
                </a:solidFill>
              </a:rPr>
              <a:t>Comfortable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solidFill>
                  <a:schemeClr val="bg2"/>
                </a:solidFill>
              </a:rPr>
              <a:t>Interesting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solidFill>
                  <a:schemeClr val="bg2"/>
                </a:solidFill>
              </a:rPr>
              <a:t>Challenging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solidFill>
                  <a:schemeClr val="bg2"/>
                </a:solidFill>
              </a:rPr>
              <a:t>Creative</a:t>
            </a:r>
            <a:endParaRPr lang="en-IN" sz="2800" dirty="0">
              <a:solidFill>
                <a:schemeClr val="bg2"/>
              </a:solidFill>
            </a:endParaRPr>
          </a:p>
        </p:txBody>
      </p:sp>
      <p:sp>
        <p:nvSpPr>
          <p:cNvPr id="9" name="Pentagon 5">
            <a:extLst>
              <a:ext uri="{FF2B5EF4-FFF2-40B4-BE49-F238E27FC236}">
                <a16:creationId xmlns:a16="http://schemas.microsoft.com/office/drawing/2014/main" id="{5158CC48-709B-4AFA-B01E-72614CFBF29D}"/>
              </a:ext>
            </a:extLst>
          </p:cNvPr>
          <p:cNvSpPr/>
          <p:nvPr/>
        </p:nvSpPr>
        <p:spPr>
          <a:xfrm>
            <a:off x="3439761" y="992742"/>
            <a:ext cx="6072230" cy="5282086"/>
          </a:xfrm>
          <a:prstGeom prst="homePlate">
            <a:avLst>
              <a:gd name="adj" fmla="val 33526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EF8953-4304-4819-B385-F4BF5C1C72EE}"/>
              </a:ext>
            </a:extLst>
          </p:cNvPr>
          <p:cNvSpPr txBox="1"/>
          <p:nvPr/>
        </p:nvSpPr>
        <p:spPr>
          <a:xfrm>
            <a:off x="3398196" y="919141"/>
            <a:ext cx="51435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800" dirty="0">
                <a:solidFill>
                  <a:schemeClr val="bg2"/>
                </a:solidFill>
              </a:rPr>
              <a:t>Injury Free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solidFill>
                  <a:schemeClr val="bg2"/>
                </a:solidFill>
              </a:rPr>
              <a:t>Fatigue Free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solidFill>
                  <a:schemeClr val="bg2"/>
                </a:solidFill>
              </a:rPr>
              <a:t>Boredom Free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solidFill>
                  <a:schemeClr val="bg2"/>
                </a:solidFill>
              </a:rPr>
              <a:t>Have a sense of providing value</a:t>
            </a:r>
          </a:p>
          <a:p>
            <a:endParaRPr lang="en-US" sz="2800" dirty="0">
              <a:solidFill>
                <a:schemeClr val="bg2"/>
              </a:solidFill>
            </a:endParaRPr>
          </a:p>
          <a:p>
            <a:r>
              <a:rPr lang="en-US" sz="2800" dirty="0">
                <a:solidFill>
                  <a:schemeClr val="bg2"/>
                </a:solidFill>
              </a:rPr>
              <a:t>Have a sense of personal fulfillment &amp; accomplishment</a:t>
            </a:r>
            <a:endParaRPr lang="en-IN" sz="28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389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M89730982_Five year Ganttt chart_SL_V1.pptx" id="{7B620661-E21B-4122-8521-9E2CACD5B176}" vid="{9311489E-44E9-4E11-85CE-009DF2520D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4871FE3A-FCB5-4059-AEE6-570FBED2C2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33CB800-47E4-475D-8A72-9B9FD3526FD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9D47597-ADB8-48CF-A658-DF01D689BE72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tf89730982</Template>
  <TotalTime>0</TotalTime>
  <Words>1343</Words>
  <Application>Microsoft Office PowerPoint</Application>
  <PresentationFormat>Widescreen</PresentationFormat>
  <Paragraphs>237</Paragraphs>
  <Slides>24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MS PGothic</vt:lpstr>
      <vt:lpstr>Arial</vt:lpstr>
      <vt:lpstr>Book Antiqua</vt:lpstr>
      <vt:lpstr>Calibri</vt:lpstr>
      <vt:lpstr>Wingdings</vt:lpstr>
      <vt:lpstr>Office Theme</vt:lpstr>
      <vt:lpstr>Bitmap Image</vt:lpstr>
      <vt:lpstr>LEAN MANAGEMENT IN HEALTHCARE REDUCING WASTE &amp; IMPROVING SPACE UTILISATION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2020-06-08T07:37:00Z</dcterms:created>
  <dcterms:modified xsi:type="dcterms:W3CDTF">2020-06-22T06:48:33Z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